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p:scale>
          <a:sx n="75" d="100"/>
          <a:sy n="75" d="100"/>
        </p:scale>
        <p:origin x="-67" y="-701"/>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228850" cy="457200"/>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idx="1"/>
          </p:nvPr>
        </p:nvSpPr>
        <p:spPr>
          <a:xfrm>
            <a:off x="2913063" y="0"/>
            <a:ext cx="2228850" cy="457200"/>
          </a:xfrm>
          <a:prstGeom prst="rect">
            <a:avLst/>
          </a:prstGeom>
        </p:spPr>
        <p:txBody>
          <a:bodyPr vert="horz" lIns="91440" tIns="45720" rIns="91440" bIns="45720" rtlCol="0"/>
          <a:lstStyle>
            <a:lvl1pPr algn="r">
              <a:defRPr sz="1200"/>
            </a:lvl1pPr>
          </a:lstStyle>
          <a:p>
            <a:fld id="{59BC4C22-D806-42DA-9D87-92A3FB4C8948}" type="datetimeFigureOut">
              <a:rPr lang="en-ZW" smtClean="0"/>
              <a:t>11/6/2026</a:t>
            </a:fld>
            <a:endParaRPr lang="en-ZW"/>
          </a:p>
        </p:txBody>
      </p:sp>
      <p:sp>
        <p:nvSpPr>
          <p:cNvPr id="4" name="Slide Image Placeholder 3"/>
          <p:cNvSpPr>
            <a:spLocks noGrp="1" noRot="1" noChangeAspect="1"/>
          </p:cNvSpPr>
          <p:nvPr>
            <p:ph type="sldImg" idx="2"/>
          </p:nvPr>
        </p:nvSpPr>
        <p:spPr>
          <a:xfrm>
            <a:off x="-476250" y="685800"/>
            <a:ext cx="6096000" cy="3429000"/>
          </a:xfrm>
          <a:prstGeom prst="rect">
            <a:avLst/>
          </a:prstGeom>
          <a:noFill/>
          <a:ln w="12700">
            <a:solidFill>
              <a:prstClr val="black"/>
            </a:solidFill>
          </a:ln>
        </p:spPr>
        <p:txBody>
          <a:bodyPr vert="horz" lIns="91440" tIns="45720" rIns="91440" bIns="45720" rtlCol="0" anchor="ctr"/>
          <a:lstStyle/>
          <a:p>
            <a:endParaRPr lang="en-ZW"/>
          </a:p>
        </p:txBody>
      </p:sp>
      <p:sp>
        <p:nvSpPr>
          <p:cNvPr id="5" name="Notes Placeholder 4"/>
          <p:cNvSpPr>
            <a:spLocks noGrp="1"/>
          </p:cNvSpPr>
          <p:nvPr>
            <p:ph type="body" sz="quarter" idx="3"/>
          </p:nvPr>
        </p:nvSpPr>
        <p:spPr>
          <a:xfrm>
            <a:off x="514350" y="4343400"/>
            <a:ext cx="41148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6" name="Footer Placeholder 5"/>
          <p:cNvSpPr>
            <a:spLocks noGrp="1"/>
          </p:cNvSpPr>
          <p:nvPr>
            <p:ph type="ftr" sz="quarter" idx="4"/>
          </p:nvPr>
        </p:nvSpPr>
        <p:spPr>
          <a:xfrm>
            <a:off x="0" y="8685213"/>
            <a:ext cx="2228850" cy="457200"/>
          </a:xfrm>
          <a:prstGeom prst="rect">
            <a:avLst/>
          </a:prstGeom>
        </p:spPr>
        <p:txBody>
          <a:bodyPr vert="horz" lIns="91440" tIns="45720" rIns="91440" bIns="45720" rtlCol="0" anchor="b"/>
          <a:lstStyle>
            <a:lvl1pPr algn="l">
              <a:defRPr sz="1200"/>
            </a:lvl1pPr>
          </a:lstStyle>
          <a:p>
            <a:endParaRPr lang="en-ZW"/>
          </a:p>
        </p:txBody>
      </p:sp>
      <p:sp>
        <p:nvSpPr>
          <p:cNvPr id="7" name="Slide Number Placeholder 6"/>
          <p:cNvSpPr>
            <a:spLocks noGrp="1"/>
          </p:cNvSpPr>
          <p:nvPr>
            <p:ph type="sldNum" sz="quarter" idx="5"/>
          </p:nvPr>
        </p:nvSpPr>
        <p:spPr>
          <a:xfrm>
            <a:off x="2913063" y="8685213"/>
            <a:ext cx="2228850" cy="457200"/>
          </a:xfrm>
          <a:prstGeom prst="rect">
            <a:avLst/>
          </a:prstGeom>
        </p:spPr>
        <p:txBody>
          <a:bodyPr vert="horz" lIns="91440" tIns="45720" rIns="91440" bIns="45720" rtlCol="0" anchor="b"/>
          <a:lstStyle>
            <a:lvl1pPr algn="r">
              <a:defRPr sz="1200"/>
            </a:lvl1pPr>
          </a:lstStyle>
          <a:p>
            <a:fld id="{C5B47217-FF34-42AF-ACED-FAF9F8E71EF7}" type="slidenum">
              <a:rPr lang="en-ZW" smtClean="0"/>
              <a:t>‹#›</a:t>
            </a:fld>
            <a:endParaRPr lang="en-ZW"/>
          </a:p>
        </p:txBody>
      </p:sp>
    </p:spTree>
    <p:extLst>
      <p:ext uri="{BB962C8B-B14F-4D97-AF65-F5344CB8AC3E}">
        <p14:creationId xmlns:p14="http://schemas.microsoft.com/office/powerpoint/2010/main" val="1334566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0D0D"/>
        </a:solidFill>
        <a:effectLst/>
      </p:bgPr>
    </p:bg>
    <p:spTree>
      <p:nvGrpSpPr>
        <p:cNvPr id="1" name=""/>
        <p:cNvGrpSpPr/>
        <p:nvPr/>
      </p:nvGrpSpPr>
      <p:grpSpPr>
        <a:xfrm>
          <a:off x="0" y="0"/>
          <a:ext cx="0" cy="0"/>
          <a:chOff x="0" y="0"/>
          <a:chExt cx="0" cy="0"/>
        </a:xfrm>
      </p:grpSpPr>
      <p:sp>
        <p:nvSpPr>
          <p:cNvPr id="2" name="Shape 0"/>
          <p:cNvSpPr/>
          <p:nvPr/>
        </p:nvSpPr>
        <p:spPr>
          <a:xfrm>
            <a:off x="0" y="0"/>
            <a:ext cx="3474720" cy="5143500"/>
          </a:xfrm>
          <a:prstGeom prst="rect">
            <a:avLst/>
          </a:prstGeom>
          <a:solidFill>
            <a:srgbClr val="E63946"/>
          </a:solidFill>
          <a:ln w="12700">
            <a:solidFill>
              <a:srgbClr val="E63946"/>
            </a:solidFill>
            <a:prstDash val="solid"/>
          </a:ln>
        </p:spPr>
        <p:txBody>
          <a:bodyPr/>
          <a:p/>
        </p:txBody>
      </p:sp>
      <p:sp>
        <p:nvSpPr>
          <p:cNvPr id="3" name="Shape 1"/>
          <p:cNvSpPr/>
          <p:nvPr/>
        </p:nvSpPr>
        <p:spPr>
          <a:xfrm>
            <a:off x="3246120" y="0"/>
            <a:ext cx="502920" cy="5143500"/>
          </a:xfrm>
          <a:prstGeom prst="rect">
            <a:avLst/>
          </a:prstGeom>
          <a:solidFill>
            <a:srgbClr val="C1121F"/>
          </a:solidFill>
          <a:ln w="12700">
            <a:solidFill>
              <a:srgbClr val="C1121F"/>
            </a:solidFill>
            <a:prstDash val="solid"/>
          </a:ln>
        </p:spPr>
        <p:txBody>
          <a:bodyPr/>
          <a:p/>
        </p:txBody>
      </p:sp>
      <p:pic>
        <p:nvPicPr>
          <p:cNvPr id="4" name="Logo"/>
          <p:cNvPicPr>
            <a:picLocks noChangeAspect="1"/>
          </p:cNvPicPr>
          <p:nvPr/>
        </p:nvPicPr>
        <p:blipFill>
          <a:blip r:embed="rId3"/>
          <a:stretch>
            <a:fillRect/>
          </a:stretch>
        </p:blipFill>
        <p:spPr>
          <a:xfrm>
            <a:off x="274638" y="310000"/>
            <a:ext cx="1371600" cy="595440"/>
          </a:xfrm>
          <a:prstGeom prst="rect">
            <a:avLst/>
          </a:prstGeom>
        </p:spPr>
      </p:pic>
      <p:sp>
        <p:nvSpPr>
          <p:cNvPr id="7" name="Text 5"/>
          <p:cNvSpPr/>
          <p:nvPr/>
        </p:nvSpPr>
        <p:spPr>
          <a:xfrm>
            <a:off x="411480" y="1005840"/>
            <a:ext cx="2651760" cy="256032"/>
          </a:xfrm>
          <a:prstGeom prst="rect">
            <a:avLst/>
          </a:prstGeom>
          <a:noFill/>
          <a:ln/>
        </p:spPr>
        <p:txBody>
          <a:bodyPr wrap="square" lIns="0" tIns="0" rIns="0" bIns="0" rtlCol="0" anchor="ctr"/>
          <a:lstStyle/>
          <a:p>
            <a:pPr marL="0" indent="0" algn="l">
              <a:buNone/>
            </a:pPr>
            <a:r>
              <a:rPr lang="en-US" sz="2400" b="1" kern="0" spc="400" dirty="0">
                <a:solidFill>
                  <a:srgbClr val="FFFFFF">
                    <a:alpha val="80000"/>
                  </a:srgbClr>
                </a:solidFill>
                <a:latin typeface="Century Gothic"/>
              </a:rPr>
              <a:t>COMPANY PROFILE</a:t>
            </a:r>
            <a:endParaRPr lang="en-US" sz="759" dirty="0"/>
          </a:p>
        </p:txBody>
      </p:sp>
      <p:sp>
        <p:nvSpPr>
          <p:cNvPr id="8" name="Text 6"/>
          <p:cNvSpPr/>
          <p:nvPr/>
        </p:nvSpPr>
        <p:spPr>
          <a:xfrm>
            <a:off x="347472" y="1417320"/>
            <a:ext cx="2880360" cy="2651760"/>
          </a:xfrm>
          <a:prstGeom prst="rect">
            <a:avLst/>
          </a:prstGeom>
          <a:noFill/>
          <a:ln/>
        </p:spPr>
        <p:txBody>
          <a:bodyPr wrap="square" lIns="0" tIns="0" rIns="0" bIns="0" rtlCol="0" anchor="t"/>
          <a:lstStyle/>
          <a:p>
            <a:pPr marL="0" indent="0" algn="l">
              <a:lnSpc>
                <a:spcPct val="110000"/>
              </a:lnSpc>
              <a:buNone/>
            </a:pPr>
            <a:r>
              <a:rPr lang="en-US" sz="2400" b="1" dirty="0">
                <a:solidFill>
                  <a:srgbClr val="FFFFFF"/>
                </a:solidFill>
                <a:latin typeface="Century Gothic"/>
              </a:rPr>
              <a:t>Marketing,</a:t>
            </a:r>
            <a:endParaRPr lang="en-US" sz="2834" dirty="0"/>
          </a:p>
          <a:p>
            <a:pPr marL="0" indent="0" algn="l">
              <a:lnSpc>
                <a:spcPct val="110000"/>
              </a:lnSpc>
              <a:buNone/>
            </a:pPr>
            <a:r>
              <a:rPr lang="en-US" sz="2400" b="1" dirty="0">
                <a:solidFill>
                  <a:srgbClr val="FFFFFF"/>
                </a:solidFill>
                <a:latin typeface="Century Gothic"/>
              </a:rPr>
              <a:t>Advertising</a:t>
            </a:r>
            <a:endParaRPr lang="en-US" sz="2834" dirty="0"/>
          </a:p>
          <a:p>
            <a:pPr marL="0" indent="0" algn="l">
              <a:lnSpc>
                <a:spcPct val="110000"/>
              </a:lnSpc>
              <a:buNone/>
            </a:pPr>
            <a:r>
              <a:rPr lang="en-US" sz="2400" b="1" dirty="0">
                <a:solidFill>
                  <a:srgbClr val="FFFFFF"/>
                </a:solidFill>
                <a:latin typeface="Century Gothic"/>
              </a:rPr>
              <a:t>&amp; Media</a:t>
            </a:r>
            <a:endParaRPr lang="en-US" sz="2834" dirty="0"/>
          </a:p>
          <a:p>
            <a:pPr marL="0" indent="0" algn="l">
              <a:lnSpc>
                <a:spcPct val="110000"/>
              </a:lnSpc>
              <a:buNone/>
            </a:pPr>
            <a:r>
              <a:rPr lang="en-US" sz="2400" b="1" dirty="0">
                <a:solidFill>
                  <a:srgbClr val="FFFFFF"/>
                </a:solidFill>
                <a:latin typeface="Century Gothic"/>
              </a:rPr>
              <a:t>Intelligence.</a:t>
            </a:r>
            <a:endParaRPr lang="en-US" sz="2834" dirty="0"/>
          </a:p>
        </p:txBody>
      </p:sp>
      <p:sp>
        <p:nvSpPr>
          <p:cNvPr id="9" name="Text 7"/>
          <p:cNvSpPr/>
          <p:nvPr/>
        </p:nvSpPr>
        <p:spPr>
          <a:xfrm>
            <a:off x="347472" y="4069080"/>
            <a:ext cx="2880360" cy="502920"/>
          </a:xfrm>
          <a:prstGeom prst="rect">
            <a:avLst/>
          </a:prstGeom>
          <a:noFill/>
          <a:ln/>
        </p:spPr>
        <p:txBody>
          <a:bodyPr wrap="square" lIns="0" tIns="0" rIns="0" bIns="0" rtlCol="0" anchor="ctr"/>
          <a:lstStyle/>
          <a:p>
            <a:pPr marL="0" indent="0" algn="l">
              <a:buNone/>
            </a:pPr>
            <a:r>
              <a:rPr lang="en-US" sz="1400" i="1" dirty="0">
                <a:solidFill>
                  <a:srgbClr val="FFD6D8"/>
                </a:solidFill>
                <a:latin typeface="Century Gothic"/>
              </a:rPr>
              <a:t>Launch. Distribute. Monitor. Convert. Scale.</a:t>
            </a:r>
            <a:endParaRPr lang="en-US" sz="961" dirty="0"/>
          </a:p>
        </p:txBody>
      </p:sp>
      <p:sp>
        <p:nvSpPr>
          <p:cNvPr id="10" name="Text 8"/>
          <p:cNvSpPr/>
          <p:nvPr/>
        </p:nvSpPr>
        <p:spPr>
          <a:xfrm>
            <a:off x="3931920" y="777240"/>
            <a:ext cx="4846320" cy="1005840"/>
          </a:xfrm>
          <a:prstGeom prst="rect">
            <a:avLst/>
          </a:prstGeom>
          <a:noFill/>
          <a:ln/>
        </p:spPr>
        <p:txBody>
          <a:bodyPr wrap="square" lIns="0" tIns="0" rIns="0" bIns="0" rtlCol="0" anchor="ctr"/>
          <a:lstStyle/>
          <a:p>
            <a:pPr marL="0" indent="0" algn="l">
              <a:lnSpc>
                <a:spcPct val="140000"/>
              </a:lnSpc>
              <a:buNone/>
            </a:pPr>
            <a:r>
              <a:rPr lang="en-US" sz="2400" dirty="0">
                <a:solidFill>
                  <a:srgbClr val="9CA3AF"/>
                </a:solidFill>
                <a:latin typeface="Century Gothic"/>
              </a:rPr>
              <a:t>An integrated platform group helping organisations plan, launch, distribute, automate, monitor and optimise campaigns </a:t>
            </a:r>
            <a:r>
              <a:rPr lang="en-US" sz="2400" dirty="0" smtClean="0">
                <a:solidFill>
                  <a:srgbClr val="9CA3AF"/>
                </a:solidFill>
                <a:latin typeface="Century Gothic"/>
              </a:rPr>
              <a:t>.</a:t>
            </a:r>
            <a:endParaRPr lang="en-US" sz="1214" dirty="0"/>
          </a:p>
        </p:txBody>
      </p:sp>
      <p:sp>
        <p:nvSpPr>
          <p:cNvPr id="11" name="Shape 9"/>
          <p:cNvSpPr/>
          <p:nvPr/>
        </p:nvSpPr>
        <p:spPr>
          <a:xfrm>
            <a:off x="3931920" y="1901952"/>
            <a:ext cx="4389120" cy="22860"/>
          </a:xfrm>
          <a:prstGeom prst="rect">
            <a:avLst/>
          </a:prstGeom>
          <a:solidFill>
            <a:srgbClr val="333355"/>
          </a:solidFill>
          <a:ln w="12700">
            <a:solidFill>
              <a:srgbClr val="333355"/>
            </a:solidFill>
            <a:prstDash val="solid"/>
          </a:ln>
        </p:spPr>
        <p:txBody>
          <a:bodyPr/>
          <a:p/>
        </p:txBody>
      </p:sp>
      <p:sp>
        <p:nvSpPr>
          <p:cNvPr id="12" name="Text 10"/>
          <p:cNvSpPr/>
          <p:nvPr/>
        </p:nvSpPr>
        <p:spPr>
          <a:xfrm>
            <a:off x="3931920" y="2084832"/>
            <a:ext cx="1463040" cy="502920"/>
          </a:xfrm>
          <a:prstGeom prst="rect">
            <a:avLst/>
          </a:prstGeom>
          <a:noFill/>
          <a:ln/>
        </p:spPr>
        <p:txBody>
          <a:bodyPr wrap="square" lIns="0" tIns="0" rIns="0" bIns="0" rtlCol="0" anchor="ctr"/>
          <a:lstStyle/>
          <a:p>
            <a:pPr marL="0" indent="0" algn="l">
              <a:buNone/>
            </a:pPr>
            <a:r>
              <a:rPr lang="en-US" sz="2400" b="1" dirty="0">
                <a:solidFill>
                  <a:srgbClr val="E63946"/>
                </a:solidFill>
                <a:latin typeface="Century Gothic"/>
              </a:rPr>
              <a:t>500K+</a:t>
            </a:r>
            <a:endParaRPr lang="en-US" sz="2631" dirty="0"/>
          </a:p>
        </p:txBody>
      </p:sp>
      <p:sp>
        <p:nvSpPr>
          <p:cNvPr id="13" name="Text 11"/>
          <p:cNvSpPr/>
          <p:nvPr/>
        </p:nvSpPr>
        <p:spPr>
          <a:xfrm>
            <a:off x="3931920" y="2578608"/>
            <a:ext cx="1463040" cy="457200"/>
          </a:xfrm>
          <a:prstGeom prst="rect">
            <a:avLst/>
          </a:prstGeom>
          <a:noFill/>
          <a:ln/>
        </p:spPr>
        <p:txBody>
          <a:bodyPr wrap="square" lIns="0" tIns="0" rIns="0" bIns="0" rtlCol="0" anchor="ctr"/>
          <a:lstStyle/>
          <a:p>
            <a:pPr marL="0" indent="0" algn="l">
              <a:lnSpc>
                <a:spcPct val="130000"/>
              </a:lnSpc>
              <a:buNone/>
            </a:pPr>
            <a:r>
              <a:rPr lang="en-US" sz="1400" dirty="0">
                <a:solidFill>
                  <a:srgbClr val="9CA3AF"/>
                </a:solidFill>
                <a:latin typeface="Century Gothic"/>
              </a:rPr>
              <a:t>Verified Email</a:t>
            </a:r>
            <a:endParaRPr lang="en-US" sz="860" dirty="0"/>
          </a:p>
          <a:p>
            <a:pPr marL="0" indent="0" algn="l">
              <a:lnSpc>
                <a:spcPct val="130000"/>
              </a:lnSpc>
              <a:buNone/>
            </a:pPr>
            <a:r>
              <a:rPr lang="en-US" sz="1400" dirty="0">
                <a:solidFill>
                  <a:srgbClr val="9CA3AF"/>
                </a:solidFill>
                <a:latin typeface="Century Gothic"/>
              </a:rPr>
              <a:t>Network</a:t>
            </a:r>
            <a:endParaRPr lang="en-US" sz="860" dirty="0"/>
          </a:p>
        </p:txBody>
      </p:sp>
      <p:sp>
        <p:nvSpPr>
          <p:cNvPr id="14" name="Text 12"/>
          <p:cNvSpPr/>
          <p:nvPr/>
        </p:nvSpPr>
        <p:spPr>
          <a:xfrm>
            <a:off x="5504688" y="2084832"/>
            <a:ext cx="1463040" cy="502920"/>
          </a:xfrm>
          <a:prstGeom prst="rect">
            <a:avLst/>
          </a:prstGeom>
          <a:noFill/>
          <a:ln/>
        </p:spPr>
        <p:txBody>
          <a:bodyPr wrap="square" lIns="0" tIns="0" rIns="0" bIns="0" rtlCol="0" anchor="ctr"/>
          <a:lstStyle/>
          <a:p>
            <a:pPr marL="0" indent="0" algn="l">
              <a:buNone/>
            </a:pPr>
            <a:r>
              <a:rPr lang="en-US" sz="2400" b="1" dirty="0">
                <a:solidFill>
                  <a:srgbClr val="E63946"/>
                </a:solidFill>
                <a:latin typeface="Century Gothic"/>
              </a:rPr>
              <a:t>250K+</a:t>
            </a:r>
            <a:endParaRPr lang="en-US" sz="2631" dirty="0"/>
          </a:p>
        </p:txBody>
      </p:sp>
      <p:sp>
        <p:nvSpPr>
          <p:cNvPr id="15" name="Text 13"/>
          <p:cNvSpPr/>
          <p:nvPr/>
        </p:nvSpPr>
        <p:spPr>
          <a:xfrm>
            <a:off x="5504688" y="2578608"/>
            <a:ext cx="1463040" cy="457200"/>
          </a:xfrm>
          <a:prstGeom prst="rect">
            <a:avLst/>
          </a:prstGeom>
          <a:noFill/>
          <a:ln/>
        </p:spPr>
        <p:txBody>
          <a:bodyPr wrap="square" lIns="0" tIns="0" rIns="0" bIns="0" rtlCol="0" anchor="ctr"/>
          <a:lstStyle/>
          <a:p>
            <a:pPr marL="0" indent="0" algn="l">
              <a:lnSpc>
                <a:spcPct val="130000"/>
              </a:lnSpc>
              <a:buNone/>
            </a:pPr>
            <a:r>
              <a:rPr lang="en-US" sz="1400" dirty="0">
                <a:solidFill>
                  <a:srgbClr val="9CA3AF"/>
                </a:solidFill>
                <a:latin typeface="Century Gothic"/>
              </a:rPr>
              <a:t>WhatsApp</a:t>
            </a:r>
            <a:endParaRPr lang="en-US" sz="860" dirty="0"/>
          </a:p>
          <a:p>
            <a:pPr marL="0" indent="0" algn="l">
              <a:lnSpc>
                <a:spcPct val="130000"/>
              </a:lnSpc>
              <a:buNone/>
            </a:pPr>
            <a:r>
              <a:rPr lang="en-US" sz="1400" dirty="0">
                <a:solidFill>
                  <a:srgbClr val="9CA3AF"/>
                </a:solidFill>
                <a:latin typeface="Century Gothic"/>
              </a:rPr>
              <a:t>Audience</a:t>
            </a:r>
            <a:endParaRPr lang="en-US" sz="860" dirty="0"/>
          </a:p>
        </p:txBody>
      </p:sp>
      <p:sp>
        <p:nvSpPr>
          <p:cNvPr id="16" name="Text 14"/>
          <p:cNvSpPr/>
          <p:nvPr/>
        </p:nvSpPr>
        <p:spPr>
          <a:xfrm>
            <a:off x="7077456" y="2084832"/>
            <a:ext cx="1463040" cy="502920"/>
          </a:xfrm>
          <a:prstGeom prst="rect">
            <a:avLst/>
          </a:prstGeom>
          <a:noFill/>
          <a:ln/>
        </p:spPr>
        <p:txBody>
          <a:bodyPr wrap="square" lIns="0" tIns="0" rIns="0" bIns="0" rtlCol="0" anchor="ctr"/>
          <a:lstStyle/>
          <a:p>
            <a:pPr marL="0" indent="0" algn="l">
              <a:buNone/>
            </a:pPr>
            <a:r>
              <a:rPr lang="en-US" sz="2400" b="1" dirty="0">
                <a:solidFill>
                  <a:srgbClr val="E63946"/>
                </a:solidFill>
                <a:latin typeface="Century Gothic"/>
              </a:rPr>
              <a:t>3</a:t>
            </a:r>
            <a:endParaRPr lang="en-US" sz="2631" dirty="0"/>
          </a:p>
        </p:txBody>
      </p:sp>
      <p:sp>
        <p:nvSpPr>
          <p:cNvPr id="17" name="Text 15"/>
          <p:cNvSpPr/>
          <p:nvPr/>
        </p:nvSpPr>
        <p:spPr>
          <a:xfrm>
            <a:off x="7077456" y="2578608"/>
            <a:ext cx="1463040" cy="457200"/>
          </a:xfrm>
          <a:prstGeom prst="rect">
            <a:avLst/>
          </a:prstGeom>
          <a:noFill/>
          <a:ln/>
        </p:spPr>
        <p:txBody>
          <a:bodyPr wrap="square" lIns="0" tIns="0" rIns="0" bIns="0" rtlCol="0" anchor="ctr"/>
          <a:lstStyle/>
          <a:p>
            <a:pPr marL="0" indent="0" algn="l">
              <a:lnSpc>
                <a:spcPct val="130000"/>
              </a:lnSpc>
              <a:buNone/>
            </a:pPr>
            <a:r>
              <a:rPr lang="en-US" sz="1400" dirty="0">
                <a:solidFill>
                  <a:srgbClr val="9CA3AF"/>
                </a:solidFill>
                <a:latin typeface="Century Gothic"/>
              </a:rPr>
              <a:t>Integrated</a:t>
            </a:r>
            <a:endParaRPr lang="en-US" sz="860" dirty="0"/>
          </a:p>
          <a:p>
            <a:pPr marL="0" indent="0" algn="l">
              <a:lnSpc>
                <a:spcPct val="130000"/>
              </a:lnSpc>
              <a:buNone/>
            </a:pPr>
            <a:r>
              <a:rPr lang="en-US" sz="1400" dirty="0">
                <a:solidFill>
                  <a:srgbClr val="9CA3AF"/>
                </a:solidFill>
                <a:latin typeface="Century Gothic"/>
              </a:rPr>
              <a:t>Platforms</a:t>
            </a:r>
            <a:endParaRPr lang="en-US" sz="860" dirty="0"/>
          </a:p>
        </p:txBody>
      </p:sp>
      <p:sp>
        <p:nvSpPr>
          <p:cNvPr id="18" name="Shape 16"/>
          <p:cNvSpPr/>
          <p:nvPr/>
        </p:nvSpPr>
        <p:spPr>
          <a:xfrm>
            <a:off x="3931920" y="3108960"/>
            <a:ext cx="4389120" cy="22860"/>
          </a:xfrm>
          <a:prstGeom prst="rect">
            <a:avLst/>
          </a:prstGeom>
          <a:solidFill>
            <a:srgbClr val="333355"/>
          </a:solidFill>
          <a:ln w="12700">
            <a:solidFill>
              <a:srgbClr val="333355"/>
            </a:solidFill>
            <a:prstDash val="solid"/>
          </a:ln>
        </p:spPr>
        <p:txBody>
          <a:bodyPr/>
          <a:p/>
        </p:txBody>
      </p:sp>
      <p:sp>
        <p:nvSpPr>
          <p:cNvPr id="19" name="Text 17"/>
          <p:cNvSpPr/>
          <p:nvPr/>
        </p:nvSpPr>
        <p:spPr>
          <a:xfrm>
            <a:off x="3931920" y="3246120"/>
            <a:ext cx="4846320" cy="228600"/>
          </a:xfrm>
          <a:prstGeom prst="rect">
            <a:avLst/>
          </a:prstGeom>
          <a:noFill/>
          <a:ln/>
        </p:spPr>
        <p:txBody>
          <a:bodyPr wrap="square" lIns="0" tIns="0" rIns="0" bIns="0" rtlCol="0" anchor="ctr"/>
          <a:lstStyle/>
          <a:p>
            <a:pPr marL="0" indent="0">
              <a:buNone/>
            </a:pPr>
            <a:r>
              <a:rPr lang="en-US" sz="1400" b="1" kern="0" spc="300" dirty="0">
                <a:solidFill>
                  <a:srgbClr val="64748B"/>
                </a:solidFill>
                <a:latin typeface="Century Gothic"/>
              </a:rPr>
              <a:t>OUR PLATFORMS</a:t>
            </a:r>
            <a:endParaRPr lang="en-US" sz="708" dirty="0"/>
          </a:p>
        </p:txBody>
      </p:sp>
      <p:sp>
        <p:nvSpPr>
          <p:cNvPr id="20" name="Shape 18"/>
          <p:cNvSpPr/>
          <p:nvPr/>
        </p:nvSpPr>
        <p:spPr>
          <a:xfrm>
            <a:off x="3931920" y="3566160"/>
            <a:ext cx="1508760" cy="411480"/>
          </a:xfrm>
          <a:prstGeom prst="roundRect">
            <a:avLst>
              <a:gd name="adj" fmla="val 13333"/>
            </a:avLst>
          </a:prstGeom>
          <a:solidFill>
            <a:srgbClr val="1E1E38"/>
          </a:solidFill>
          <a:ln w="12700">
            <a:solidFill>
              <a:srgbClr val="444466"/>
            </a:solidFill>
            <a:prstDash val="solid"/>
          </a:ln>
        </p:spPr>
        <p:txBody>
          <a:bodyPr/>
          <a:p/>
        </p:txBody>
      </p:sp>
      <p:sp>
        <p:nvSpPr>
          <p:cNvPr id="21" name="Text 19"/>
          <p:cNvSpPr/>
          <p:nvPr/>
        </p:nvSpPr>
        <p:spPr>
          <a:xfrm>
            <a:off x="3931920" y="3566160"/>
            <a:ext cx="1508760" cy="411480"/>
          </a:xfrm>
          <a:prstGeom prst="rect">
            <a:avLst/>
          </a:prstGeom>
          <a:noFill/>
          <a:ln/>
        </p:spPr>
        <p:txBody>
          <a:bodyPr wrap="square" lIns="0" tIns="0" rIns="0" bIns="0" rtlCol="0" anchor="ctr"/>
          <a:lstStyle/>
          <a:p>
            <a:pPr marL="0" indent="0" algn="ctr">
              <a:buNone/>
            </a:pPr>
            <a:r>
              <a:rPr lang="en-US" sz="1400" dirty="0">
                <a:solidFill>
                  <a:srgbClr val="FFFFFF"/>
                </a:solidFill>
                <a:latin typeface="Century Gothic"/>
              </a:rPr>
              <a:t>AdSpaces MediaHub</a:t>
            </a:r>
            <a:endParaRPr lang="en-US" sz="759" dirty="0"/>
          </a:p>
        </p:txBody>
      </p:sp>
      <p:sp>
        <p:nvSpPr>
          <p:cNvPr id="22" name="Shape 20"/>
          <p:cNvSpPr/>
          <p:nvPr/>
        </p:nvSpPr>
        <p:spPr>
          <a:xfrm>
            <a:off x="5577840" y="3566160"/>
            <a:ext cx="1508760" cy="411480"/>
          </a:xfrm>
          <a:prstGeom prst="roundRect">
            <a:avLst>
              <a:gd name="adj" fmla="val 13333"/>
            </a:avLst>
          </a:prstGeom>
          <a:solidFill>
            <a:srgbClr val="1E1E38"/>
          </a:solidFill>
          <a:ln w="12700">
            <a:solidFill>
              <a:srgbClr val="444466"/>
            </a:solidFill>
            <a:prstDash val="solid"/>
          </a:ln>
        </p:spPr>
        <p:txBody>
          <a:bodyPr/>
          <a:p/>
        </p:txBody>
      </p:sp>
      <p:sp>
        <p:nvSpPr>
          <p:cNvPr id="23" name="Text 21"/>
          <p:cNvSpPr/>
          <p:nvPr/>
        </p:nvSpPr>
        <p:spPr>
          <a:xfrm>
            <a:off x="5577840" y="3566160"/>
            <a:ext cx="1508760" cy="411480"/>
          </a:xfrm>
          <a:prstGeom prst="rect">
            <a:avLst/>
          </a:prstGeom>
          <a:noFill/>
          <a:ln/>
        </p:spPr>
        <p:txBody>
          <a:bodyPr wrap="square" lIns="0" tIns="0" rIns="0" bIns="0" rtlCol="0" anchor="ctr"/>
          <a:lstStyle/>
          <a:p>
            <a:pPr marL="0" indent="0" algn="ctr">
              <a:buNone/>
            </a:pPr>
            <a:r>
              <a:rPr lang="en-US" sz="1400" dirty="0">
                <a:solidFill>
                  <a:srgbClr val="FFFFFF"/>
                </a:solidFill>
                <a:latin typeface="Century Gothic"/>
              </a:rPr>
              <a:t>Flowmark by AdSpaces</a:t>
            </a:r>
            <a:endParaRPr lang="en-US" sz="759" dirty="0"/>
          </a:p>
        </p:txBody>
      </p:sp>
      <p:sp>
        <p:nvSpPr>
          <p:cNvPr id="24" name="Shape 22"/>
          <p:cNvSpPr/>
          <p:nvPr/>
        </p:nvSpPr>
        <p:spPr>
          <a:xfrm>
            <a:off x="7223760" y="3566160"/>
            <a:ext cx="1508760" cy="411480"/>
          </a:xfrm>
          <a:prstGeom prst="roundRect">
            <a:avLst>
              <a:gd name="adj" fmla="val 13333"/>
            </a:avLst>
          </a:prstGeom>
          <a:solidFill>
            <a:srgbClr val="1E1E38"/>
          </a:solidFill>
          <a:ln w="12700">
            <a:solidFill>
              <a:srgbClr val="444466"/>
            </a:solidFill>
            <a:prstDash val="solid"/>
          </a:ln>
        </p:spPr>
        <p:txBody>
          <a:bodyPr/>
          <a:p/>
        </p:txBody>
      </p:sp>
      <p:sp>
        <p:nvSpPr>
          <p:cNvPr id="25" name="Text 23"/>
          <p:cNvSpPr/>
          <p:nvPr/>
        </p:nvSpPr>
        <p:spPr>
          <a:xfrm>
            <a:off x="7223760" y="3566160"/>
            <a:ext cx="1508760" cy="411480"/>
          </a:xfrm>
          <a:prstGeom prst="rect">
            <a:avLst/>
          </a:prstGeom>
          <a:noFill/>
          <a:ln/>
        </p:spPr>
        <p:txBody>
          <a:bodyPr wrap="square" lIns="0" tIns="0" rIns="0" bIns="0" rtlCol="0" anchor="ctr"/>
          <a:lstStyle/>
          <a:p>
            <a:pPr marL="0" indent="0" algn="ctr">
              <a:buNone/>
            </a:pPr>
            <a:r>
              <a:rPr lang="en-US" sz="1400" dirty="0">
                <a:solidFill>
                  <a:srgbClr val="FFFFFF"/>
                </a:solidFill>
                <a:latin typeface="Century Gothic"/>
              </a:rPr>
              <a:t>NewspaperDirect</a:t>
            </a:r>
            <a:endParaRPr lang="en-US" sz="759" dirty="0"/>
          </a:p>
        </p:txBody>
      </p:sp>
      <p:sp>
        <p:nvSpPr>
          <p:cNvPr id="26" name="Text 24"/>
          <p:cNvSpPr/>
          <p:nvPr/>
        </p:nvSpPr>
        <p:spPr>
          <a:xfrm>
            <a:off x="3931920" y="4663440"/>
            <a:ext cx="4846320" cy="320040"/>
          </a:xfrm>
          <a:prstGeom prst="rect">
            <a:avLst/>
          </a:prstGeom>
          <a:noFill/>
          <a:ln/>
        </p:spPr>
        <p:txBody>
          <a:bodyPr wrap="square" lIns="0" tIns="0" rIns="0" bIns="0" rtlCol="0" anchor="ctr"/>
          <a:lstStyle/>
          <a:p>
            <a:pPr marL="0" indent="0" algn="l">
              <a:buNone/>
            </a:pPr>
            <a:r>
              <a:rPr lang="en-US" sz="1400" dirty="0">
                <a:solidFill>
                  <a:srgbClr val="555577"/>
                </a:solidFill>
                <a:latin typeface="Century Gothic"/>
              </a:rPr>
              <a:t>ZAAPA Accredited  ·  MAZ Member  ·  Harare, Zimbabwe</a:t>
            </a:r>
            <a:endParaRPr lang="en-US" sz="759"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C1C2E"/>
        </a:solidFill>
        <a:effectLst/>
      </p:bgPr>
    </p:bg>
    <p:spTree>
      <p:nvGrpSpPr>
        <p:cNvPr id="1" name=""/>
        <p:cNvGrpSpPr/>
        <p:nvPr/>
      </p:nvGrpSpPr>
      <p:grpSpPr>
        <a:xfrm>
          <a:off x="0" y="0"/>
          <a:ext cx="0" cy="0"/>
          <a:chOff x="0" y="0"/>
          <a:chExt cx="0" cy="0"/>
        </a:xfrm>
      </p:grpSpPr>
      <p:sp>
        <p:nvSpPr>
          <p:cNvPr id="2" name="Shape 0"/>
          <p:cNvSpPr/>
          <p:nvPr/>
        </p:nvSpPr>
        <p:spPr>
          <a:xfrm>
            <a:off x="411480" y="292608"/>
            <a:ext cx="1280160" cy="237744"/>
          </a:xfrm>
          <a:prstGeom prst="roundRect">
            <a:avLst>
              <a:gd name="adj" fmla="val 15385"/>
            </a:avLst>
          </a:prstGeom>
          <a:solidFill>
            <a:srgbClr val="E63946"/>
          </a:solidFill>
          <a:ln w="12700">
            <a:solidFill>
              <a:srgbClr val="E63946"/>
            </a:solidFill>
            <a:prstDash val="solid"/>
          </a:ln>
        </p:spPr>
        <p:txBody>
          <a:bodyPr/>
          <a:p/>
        </p:txBody>
      </p:sp>
      <p:sp>
        <p:nvSpPr>
          <p:cNvPr id="3" name="Text 1"/>
          <p:cNvSpPr/>
          <p:nvPr/>
        </p:nvSpPr>
        <p:spPr>
          <a:xfrm>
            <a:off x="411480" y="292608"/>
            <a:ext cx="1280160" cy="237744"/>
          </a:xfrm>
          <a:prstGeom prst="rect">
            <a:avLst/>
          </a:prstGeom>
          <a:noFill/>
          <a:ln/>
        </p:spPr>
        <p:txBody>
          <a:bodyPr wrap="square" lIns="0" tIns="0" rIns="0" bIns="0" rtlCol="0" anchor="ctr"/>
          <a:lstStyle/>
          <a:p>
            <a:pPr marL="0" indent="0" algn="ctr">
              <a:buNone/>
            </a:pPr>
            <a:r>
              <a:rPr lang="en-US" sz="2400" b="1" kern="0" spc="150" dirty="0">
                <a:solidFill>
                  <a:srgbClr val="FFFFFF"/>
                </a:solidFill>
                <a:latin typeface="Century Gothic"/>
              </a:rPr>
              <a:t>CHANNELS</a:t>
            </a:r>
            <a:endParaRPr lang="en-US" sz="708" dirty="0"/>
          </a:p>
        </p:txBody>
      </p:sp>
      <p:sp>
        <p:nvSpPr>
          <p:cNvPr id="4" name="Text 2"/>
          <p:cNvSpPr/>
          <p:nvPr/>
        </p:nvSpPr>
        <p:spPr>
          <a:xfrm>
            <a:off x="411480" y="658368"/>
            <a:ext cx="8321040" cy="457200"/>
          </a:xfrm>
          <a:prstGeom prst="rect">
            <a:avLst/>
          </a:prstGeom>
          <a:noFill/>
          <a:ln/>
        </p:spPr>
        <p:txBody>
          <a:bodyPr wrap="square" lIns="0" tIns="0" rIns="0" bIns="0" rtlCol="0" anchor="ctr"/>
          <a:lstStyle/>
          <a:p>
            <a:pPr marL="0" indent="0">
              <a:buNone/>
            </a:pPr>
            <a:r>
              <a:rPr lang="en-US" sz="3600" b="1" dirty="0">
                <a:solidFill>
                  <a:srgbClr val="FFFFFF"/>
                </a:solidFill>
                <a:latin typeface="Century Gothic"/>
              </a:rPr>
              <a:t>Reach &amp; Channel Coverage</a:t>
            </a:r>
            <a:endParaRPr lang="en-US" sz="2834" dirty="0"/>
          </a:p>
        </p:txBody>
      </p:sp>
      <p:sp>
        <p:nvSpPr>
          <p:cNvPr id="5" name="Text 3"/>
          <p:cNvSpPr/>
          <p:nvPr/>
        </p:nvSpPr>
        <p:spPr>
          <a:xfrm>
            <a:off x="411480" y="1170432"/>
            <a:ext cx="8321040" cy="274320"/>
          </a:xfrm>
          <a:prstGeom prst="rect">
            <a:avLst/>
          </a:prstGeom>
          <a:noFill/>
          <a:ln/>
        </p:spPr>
        <p:txBody>
          <a:bodyPr wrap="square" lIns="0" tIns="0" rIns="0" bIns="0" rtlCol="0" anchor="ctr"/>
          <a:lstStyle/>
          <a:p>
            <a:pPr marL="0" indent="0">
              <a:buNone/>
            </a:pPr>
            <a:r>
              <a:rPr lang="en-US" sz="2400" i="1" dirty="0">
                <a:solidFill>
                  <a:srgbClr val="9CA3AF"/>
                </a:solidFill>
                <a:latin typeface="Century Gothic"/>
              </a:rPr>
              <a:t>Multi-channel visibility infrastructure for corporate campaigns.</a:t>
            </a:r>
            <a:endParaRPr lang="en-US" sz="1163" dirty="0"/>
          </a:p>
        </p:txBody>
      </p:sp>
      <p:sp>
        <p:nvSpPr>
          <p:cNvPr id="6" name="Shape 4"/>
          <p:cNvSpPr/>
          <p:nvPr/>
        </p:nvSpPr>
        <p:spPr>
          <a:xfrm>
            <a:off x="411480" y="1572768"/>
            <a:ext cx="2011680" cy="932688"/>
          </a:xfrm>
          <a:prstGeom prst="roundRect">
            <a:avLst>
              <a:gd name="adj" fmla="val 8824"/>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7" name="Text 5"/>
          <p:cNvSpPr/>
          <p:nvPr/>
        </p:nvSpPr>
        <p:spPr>
          <a:xfrm>
            <a:off x="576072" y="1664208"/>
            <a:ext cx="1691640" cy="320040"/>
          </a:xfrm>
          <a:prstGeom prst="rect">
            <a:avLst/>
          </a:prstGeom>
          <a:noFill/>
          <a:ln/>
        </p:spPr>
        <p:txBody>
          <a:bodyPr wrap="square" lIns="0" tIns="0" rIns="0" bIns="0" rtlCol="0" anchor="ctr"/>
          <a:lstStyle/>
          <a:p>
            <a:pPr marL="0" indent="0">
              <a:buNone/>
            </a:pPr>
            <a:r>
              <a:rPr lang="en-US" sz="1466" b="1" dirty="0">
                <a:solidFill>
                  <a:srgbClr val="FFFFFF"/>
                </a:solidFill>
                <a:latin typeface="Century Gothic"/>
              </a:rPr>
              <a:t>Email Marketing</a:t>
            </a:r>
            <a:endParaRPr lang="en-US" sz="1063" dirty="0"/>
          </a:p>
        </p:txBody>
      </p:sp>
      <p:sp>
        <p:nvSpPr>
          <p:cNvPr id="8" name="Text 6"/>
          <p:cNvSpPr/>
          <p:nvPr/>
        </p:nvSpPr>
        <p:spPr>
          <a:xfrm>
            <a:off x="576072" y="2048256"/>
            <a:ext cx="1691640" cy="274320"/>
          </a:xfrm>
          <a:prstGeom prst="rect">
            <a:avLst/>
          </a:prstGeom>
          <a:noFill/>
          <a:ln/>
        </p:spPr>
        <p:txBody>
          <a:bodyPr wrap="square" lIns="0" tIns="0" rIns="0" bIns="0" rtlCol="0" anchor="ctr"/>
          <a:lstStyle/>
          <a:p>
            <a:pPr marL="0" indent="0">
              <a:buNone/>
            </a:pPr>
            <a:r>
              <a:rPr lang="en-US" sz="1400" dirty="0">
                <a:solidFill>
                  <a:srgbClr val="E63946"/>
                </a:solidFill>
                <a:latin typeface="Century Gothic"/>
              </a:rPr>
              <a:t>500K+ reach</a:t>
            </a:r>
            <a:endParaRPr lang="en-US" sz="860" dirty="0"/>
          </a:p>
        </p:txBody>
      </p:sp>
      <p:sp>
        <p:nvSpPr>
          <p:cNvPr id="9" name="Shape 7"/>
          <p:cNvSpPr/>
          <p:nvPr/>
        </p:nvSpPr>
        <p:spPr>
          <a:xfrm>
            <a:off x="2560320" y="1572768"/>
            <a:ext cx="2011680" cy="932688"/>
          </a:xfrm>
          <a:prstGeom prst="roundRect">
            <a:avLst>
              <a:gd name="adj" fmla="val 8824"/>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10" name="Text 8"/>
          <p:cNvSpPr/>
          <p:nvPr/>
        </p:nvSpPr>
        <p:spPr>
          <a:xfrm>
            <a:off x="2724912" y="1664208"/>
            <a:ext cx="1691640" cy="320040"/>
          </a:xfrm>
          <a:prstGeom prst="rect">
            <a:avLst/>
          </a:prstGeom>
          <a:noFill/>
          <a:ln/>
        </p:spPr>
        <p:txBody>
          <a:bodyPr wrap="square" lIns="0" tIns="0" rIns="0" bIns="0" rtlCol="0" anchor="ctr"/>
          <a:lstStyle/>
          <a:p>
            <a:pPr marL="0" indent="0">
              <a:buNone/>
            </a:pPr>
            <a:r>
              <a:rPr lang="en-US" sz="1466" b="1" dirty="0">
                <a:solidFill>
                  <a:srgbClr val="FFFFFF"/>
                </a:solidFill>
                <a:latin typeface="Century Gothic"/>
              </a:rPr>
              <a:t>WhatsApp</a:t>
            </a:r>
            <a:endParaRPr lang="en-US" sz="1063" dirty="0"/>
          </a:p>
        </p:txBody>
      </p:sp>
      <p:sp>
        <p:nvSpPr>
          <p:cNvPr id="11" name="Text 9"/>
          <p:cNvSpPr/>
          <p:nvPr/>
        </p:nvSpPr>
        <p:spPr>
          <a:xfrm>
            <a:off x="2724912" y="2048256"/>
            <a:ext cx="1691640" cy="274320"/>
          </a:xfrm>
          <a:prstGeom prst="rect">
            <a:avLst/>
          </a:prstGeom>
          <a:noFill/>
          <a:ln/>
        </p:spPr>
        <p:txBody>
          <a:bodyPr wrap="square" lIns="0" tIns="0" rIns="0" bIns="0" rtlCol="0" anchor="ctr"/>
          <a:lstStyle/>
          <a:p>
            <a:pPr marL="0" indent="0">
              <a:buNone/>
            </a:pPr>
            <a:r>
              <a:rPr lang="en-US" sz="1400" dirty="0">
                <a:solidFill>
                  <a:srgbClr val="E63946"/>
                </a:solidFill>
                <a:latin typeface="Century Gothic"/>
              </a:rPr>
              <a:t>250K+ reach</a:t>
            </a:r>
            <a:endParaRPr lang="en-US" sz="860" dirty="0"/>
          </a:p>
        </p:txBody>
      </p:sp>
      <p:sp>
        <p:nvSpPr>
          <p:cNvPr id="12" name="Shape 10"/>
          <p:cNvSpPr/>
          <p:nvPr/>
        </p:nvSpPr>
        <p:spPr>
          <a:xfrm>
            <a:off x="4709160" y="1572768"/>
            <a:ext cx="2011680" cy="932688"/>
          </a:xfrm>
          <a:prstGeom prst="roundRect">
            <a:avLst>
              <a:gd name="adj" fmla="val 8824"/>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13" name="Text 11"/>
          <p:cNvSpPr/>
          <p:nvPr/>
        </p:nvSpPr>
        <p:spPr>
          <a:xfrm>
            <a:off x="4873752" y="1664208"/>
            <a:ext cx="1691640" cy="320040"/>
          </a:xfrm>
          <a:prstGeom prst="rect">
            <a:avLst/>
          </a:prstGeom>
          <a:noFill/>
          <a:ln/>
        </p:spPr>
        <p:txBody>
          <a:bodyPr wrap="square" lIns="0" tIns="0" rIns="0" bIns="0" rtlCol="0" anchor="ctr"/>
          <a:lstStyle/>
          <a:p>
            <a:pPr marL="0" indent="0">
              <a:buNone/>
            </a:pPr>
            <a:r>
              <a:rPr lang="en-US" sz="1466" b="1" dirty="0">
                <a:solidFill>
                  <a:srgbClr val="FFFFFF"/>
                </a:solidFill>
                <a:latin typeface="Century Gothic"/>
              </a:rPr>
              <a:t>SMS Marketing</a:t>
            </a:r>
            <a:endParaRPr lang="en-US" sz="1063" dirty="0"/>
          </a:p>
        </p:txBody>
      </p:sp>
      <p:sp>
        <p:nvSpPr>
          <p:cNvPr id="14" name="Text 12"/>
          <p:cNvSpPr/>
          <p:nvPr/>
        </p:nvSpPr>
        <p:spPr>
          <a:xfrm>
            <a:off x="4873752" y="2048256"/>
            <a:ext cx="1691640" cy="274320"/>
          </a:xfrm>
          <a:prstGeom prst="rect">
            <a:avLst/>
          </a:prstGeom>
          <a:noFill/>
          <a:ln/>
        </p:spPr>
        <p:txBody>
          <a:bodyPr wrap="square" lIns="0" tIns="0" rIns="0" bIns="0" rtlCol="0" anchor="ctr"/>
          <a:lstStyle/>
          <a:p>
            <a:pPr marL="0" indent="0">
              <a:buNone/>
            </a:pPr>
            <a:r>
              <a:rPr lang="en-US" sz="1400" dirty="0">
                <a:solidFill>
                  <a:srgbClr val="E63946"/>
                </a:solidFill>
                <a:latin typeface="Century Gothic"/>
              </a:rPr>
              <a:t>Bulk delivery</a:t>
            </a:r>
            <a:endParaRPr lang="en-US" sz="860" dirty="0"/>
          </a:p>
        </p:txBody>
      </p:sp>
      <p:sp>
        <p:nvSpPr>
          <p:cNvPr id="15" name="Shape 13"/>
          <p:cNvSpPr/>
          <p:nvPr/>
        </p:nvSpPr>
        <p:spPr>
          <a:xfrm>
            <a:off x="6858000" y="1572768"/>
            <a:ext cx="2011680" cy="932688"/>
          </a:xfrm>
          <a:prstGeom prst="roundRect">
            <a:avLst>
              <a:gd name="adj" fmla="val 8824"/>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16" name="Text 14"/>
          <p:cNvSpPr/>
          <p:nvPr/>
        </p:nvSpPr>
        <p:spPr>
          <a:xfrm>
            <a:off x="7022592" y="1664208"/>
            <a:ext cx="1691640" cy="320040"/>
          </a:xfrm>
          <a:prstGeom prst="rect">
            <a:avLst/>
          </a:prstGeom>
          <a:noFill/>
          <a:ln/>
        </p:spPr>
        <p:txBody>
          <a:bodyPr wrap="square" lIns="0" tIns="0" rIns="0" bIns="0" rtlCol="0" anchor="ctr"/>
          <a:lstStyle/>
          <a:p>
            <a:pPr marL="0" indent="0">
              <a:buNone/>
            </a:pPr>
            <a:r>
              <a:rPr lang="en-US" sz="1466" b="1" dirty="0">
                <a:solidFill>
                  <a:srgbClr val="FFFFFF"/>
                </a:solidFill>
                <a:latin typeface="Century Gothic"/>
              </a:rPr>
              <a:t>Newspaper Ads</a:t>
            </a:r>
            <a:endParaRPr lang="en-US" sz="1063" dirty="0"/>
          </a:p>
        </p:txBody>
      </p:sp>
      <p:sp>
        <p:nvSpPr>
          <p:cNvPr id="17" name="Text 15"/>
          <p:cNvSpPr/>
          <p:nvPr/>
        </p:nvSpPr>
        <p:spPr>
          <a:xfrm>
            <a:off x="7022592" y="2048256"/>
            <a:ext cx="1691640" cy="274320"/>
          </a:xfrm>
          <a:prstGeom prst="rect">
            <a:avLst/>
          </a:prstGeom>
          <a:noFill/>
          <a:ln/>
        </p:spPr>
        <p:txBody>
          <a:bodyPr wrap="square" lIns="0" tIns="0" rIns="0" bIns="0" rtlCol="0" anchor="ctr"/>
          <a:lstStyle/>
          <a:p>
            <a:pPr marL="0" indent="0">
              <a:buNone/>
            </a:pPr>
            <a:r>
              <a:rPr lang="en-US" sz="1400" dirty="0">
                <a:solidFill>
                  <a:srgbClr val="E63946"/>
                </a:solidFill>
                <a:latin typeface="Century Gothic"/>
              </a:rPr>
              <a:t>National coverage</a:t>
            </a:r>
            <a:endParaRPr lang="en-US" sz="860" dirty="0"/>
          </a:p>
        </p:txBody>
      </p:sp>
      <p:sp>
        <p:nvSpPr>
          <p:cNvPr id="18" name="Shape 16"/>
          <p:cNvSpPr/>
          <p:nvPr/>
        </p:nvSpPr>
        <p:spPr>
          <a:xfrm>
            <a:off x="411480" y="2642616"/>
            <a:ext cx="2011680" cy="932688"/>
          </a:xfrm>
          <a:prstGeom prst="roundRect">
            <a:avLst>
              <a:gd name="adj" fmla="val 8824"/>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19" name="Text 17"/>
          <p:cNvSpPr/>
          <p:nvPr/>
        </p:nvSpPr>
        <p:spPr>
          <a:xfrm>
            <a:off x="576072" y="2734056"/>
            <a:ext cx="1691640" cy="320040"/>
          </a:xfrm>
          <a:prstGeom prst="rect">
            <a:avLst/>
          </a:prstGeom>
          <a:noFill/>
          <a:ln/>
        </p:spPr>
        <p:txBody>
          <a:bodyPr wrap="square" lIns="0" tIns="0" rIns="0" bIns="0" rtlCol="0" anchor="ctr"/>
          <a:lstStyle/>
          <a:p>
            <a:pPr marL="0" indent="0">
              <a:buNone/>
            </a:pPr>
            <a:r>
              <a:rPr lang="en-US" sz="1466" b="1" dirty="0">
                <a:solidFill>
                  <a:srgbClr val="FFFFFF"/>
                </a:solidFill>
                <a:latin typeface="Century Gothic"/>
              </a:rPr>
              <a:t>TV &amp; Radio</a:t>
            </a:r>
            <a:endParaRPr lang="en-US" sz="1063" dirty="0"/>
          </a:p>
        </p:txBody>
      </p:sp>
      <p:sp>
        <p:nvSpPr>
          <p:cNvPr id="20" name="Text 18"/>
          <p:cNvSpPr/>
          <p:nvPr/>
        </p:nvSpPr>
        <p:spPr>
          <a:xfrm>
            <a:off x="576072" y="3118104"/>
            <a:ext cx="1691640" cy="274320"/>
          </a:xfrm>
          <a:prstGeom prst="rect">
            <a:avLst/>
          </a:prstGeom>
          <a:noFill/>
          <a:ln/>
        </p:spPr>
        <p:txBody>
          <a:bodyPr wrap="square" lIns="0" tIns="0" rIns="0" bIns="0" rtlCol="0" anchor="ctr"/>
          <a:lstStyle/>
          <a:p>
            <a:pPr marL="0" indent="0">
              <a:buNone/>
            </a:pPr>
            <a:r>
              <a:rPr lang="en-US" sz="1400" dirty="0">
                <a:solidFill>
                  <a:srgbClr val="E63946"/>
                </a:solidFill>
                <a:latin typeface="Century Gothic"/>
              </a:rPr>
              <a:t>Broadcast media</a:t>
            </a:r>
            <a:endParaRPr lang="en-US" sz="860" dirty="0"/>
          </a:p>
        </p:txBody>
      </p:sp>
      <p:sp>
        <p:nvSpPr>
          <p:cNvPr id="21" name="Shape 19"/>
          <p:cNvSpPr/>
          <p:nvPr/>
        </p:nvSpPr>
        <p:spPr>
          <a:xfrm>
            <a:off x="2560320" y="2642616"/>
            <a:ext cx="2011680" cy="932688"/>
          </a:xfrm>
          <a:prstGeom prst="roundRect">
            <a:avLst>
              <a:gd name="adj" fmla="val 8824"/>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22" name="Text 20"/>
          <p:cNvSpPr/>
          <p:nvPr/>
        </p:nvSpPr>
        <p:spPr>
          <a:xfrm>
            <a:off x="2724912" y="2734056"/>
            <a:ext cx="1691640" cy="320040"/>
          </a:xfrm>
          <a:prstGeom prst="rect">
            <a:avLst/>
          </a:prstGeom>
          <a:noFill/>
          <a:ln/>
        </p:spPr>
        <p:txBody>
          <a:bodyPr wrap="square" lIns="0" tIns="0" rIns="0" bIns="0" rtlCol="0" anchor="ctr"/>
          <a:lstStyle/>
          <a:p>
            <a:pPr marL="0" indent="0">
              <a:buNone/>
            </a:pPr>
            <a:r>
              <a:rPr lang="en-US" sz="1466" b="1" dirty="0">
                <a:solidFill>
                  <a:srgbClr val="FFFFFF"/>
                </a:solidFill>
                <a:latin typeface="Century Gothic"/>
              </a:rPr>
              <a:t>Outdoor Media</a:t>
            </a:r>
            <a:endParaRPr lang="en-US" sz="1063" dirty="0"/>
          </a:p>
        </p:txBody>
      </p:sp>
      <p:sp>
        <p:nvSpPr>
          <p:cNvPr id="23" name="Text 21"/>
          <p:cNvSpPr/>
          <p:nvPr/>
        </p:nvSpPr>
        <p:spPr>
          <a:xfrm>
            <a:off x="2724912" y="3118104"/>
            <a:ext cx="1691640" cy="274320"/>
          </a:xfrm>
          <a:prstGeom prst="rect">
            <a:avLst/>
          </a:prstGeom>
          <a:noFill/>
          <a:ln/>
        </p:spPr>
        <p:txBody>
          <a:bodyPr wrap="square" lIns="0" tIns="0" rIns="0" bIns="0" rtlCol="0" anchor="ctr"/>
          <a:lstStyle/>
          <a:p>
            <a:pPr marL="0" indent="0">
              <a:buNone/>
            </a:pPr>
            <a:r>
              <a:rPr lang="en-US" sz="1400" dirty="0">
                <a:solidFill>
                  <a:srgbClr val="E63946"/>
                </a:solidFill>
                <a:latin typeface="Century Gothic"/>
              </a:rPr>
              <a:t>OOH &amp; digital</a:t>
            </a:r>
            <a:endParaRPr lang="en-US" sz="860" dirty="0"/>
          </a:p>
        </p:txBody>
      </p:sp>
      <p:sp>
        <p:nvSpPr>
          <p:cNvPr id="24" name="Shape 22"/>
          <p:cNvSpPr/>
          <p:nvPr/>
        </p:nvSpPr>
        <p:spPr>
          <a:xfrm>
            <a:off x="4709160" y="2642616"/>
            <a:ext cx="2011680" cy="932688"/>
          </a:xfrm>
          <a:prstGeom prst="roundRect">
            <a:avLst>
              <a:gd name="adj" fmla="val 8824"/>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25" name="Text 23"/>
          <p:cNvSpPr/>
          <p:nvPr/>
        </p:nvSpPr>
        <p:spPr>
          <a:xfrm>
            <a:off x="4873752" y="2734056"/>
            <a:ext cx="1691640" cy="320040"/>
          </a:xfrm>
          <a:prstGeom prst="rect">
            <a:avLst/>
          </a:prstGeom>
          <a:noFill/>
          <a:ln/>
        </p:spPr>
        <p:txBody>
          <a:bodyPr wrap="square" lIns="0" tIns="0" rIns="0" bIns="0" rtlCol="0" anchor="ctr"/>
          <a:lstStyle/>
          <a:p>
            <a:pPr marL="0" indent="0">
              <a:buNone/>
            </a:pPr>
            <a:r>
              <a:rPr lang="en-US" sz="1466" b="1" dirty="0">
                <a:solidFill>
                  <a:srgbClr val="FFFFFF"/>
                </a:solidFill>
                <a:latin typeface="Century Gothic"/>
              </a:rPr>
              <a:t>PR &amp; Comms</a:t>
            </a:r>
            <a:endParaRPr lang="en-US" sz="1063" dirty="0"/>
          </a:p>
        </p:txBody>
      </p:sp>
      <p:sp>
        <p:nvSpPr>
          <p:cNvPr id="26" name="Text 24"/>
          <p:cNvSpPr/>
          <p:nvPr/>
        </p:nvSpPr>
        <p:spPr>
          <a:xfrm>
            <a:off x="4873752" y="3118104"/>
            <a:ext cx="1691640" cy="274320"/>
          </a:xfrm>
          <a:prstGeom prst="rect">
            <a:avLst/>
          </a:prstGeom>
          <a:noFill/>
          <a:ln/>
        </p:spPr>
        <p:txBody>
          <a:bodyPr wrap="square" lIns="0" tIns="0" rIns="0" bIns="0" rtlCol="0" anchor="ctr"/>
          <a:lstStyle/>
          <a:p>
            <a:pPr marL="0" indent="0">
              <a:buNone/>
            </a:pPr>
            <a:r>
              <a:rPr lang="en-US" sz="1400" dirty="0">
                <a:solidFill>
                  <a:srgbClr val="E63946"/>
                </a:solidFill>
                <a:latin typeface="Century Gothic"/>
              </a:rPr>
              <a:t>Media relations</a:t>
            </a:r>
            <a:endParaRPr lang="en-US" sz="860" dirty="0"/>
          </a:p>
        </p:txBody>
      </p:sp>
      <p:sp>
        <p:nvSpPr>
          <p:cNvPr id="27" name="Shape 25"/>
          <p:cNvSpPr/>
          <p:nvPr/>
        </p:nvSpPr>
        <p:spPr>
          <a:xfrm>
            <a:off x="6858000" y="2642616"/>
            <a:ext cx="2011680" cy="932688"/>
          </a:xfrm>
          <a:prstGeom prst="roundRect">
            <a:avLst>
              <a:gd name="adj" fmla="val 8824"/>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28" name="Text 26"/>
          <p:cNvSpPr/>
          <p:nvPr/>
        </p:nvSpPr>
        <p:spPr>
          <a:xfrm>
            <a:off x="7022592" y="2734056"/>
            <a:ext cx="1691640" cy="320040"/>
          </a:xfrm>
          <a:prstGeom prst="rect">
            <a:avLst/>
          </a:prstGeom>
          <a:noFill/>
          <a:ln/>
        </p:spPr>
        <p:txBody>
          <a:bodyPr wrap="square" lIns="0" tIns="0" rIns="0" bIns="0" rtlCol="0" anchor="ctr"/>
          <a:lstStyle/>
          <a:p>
            <a:pPr marL="0" indent="0">
              <a:buNone/>
            </a:pPr>
            <a:r>
              <a:rPr lang="en-US" sz="1466" b="1" dirty="0">
                <a:solidFill>
                  <a:srgbClr val="FFFFFF"/>
                </a:solidFill>
                <a:latin typeface="Century Gothic"/>
              </a:rPr>
              <a:t>Analytics</a:t>
            </a:r>
            <a:endParaRPr lang="en-US" sz="1063" dirty="0"/>
          </a:p>
        </p:txBody>
      </p:sp>
      <p:sp>
        <p:nvSpPr>
          <p:cNvPr id="29" name="Text 27"/>
          <p:cNvSpPr/>
          <p:nvPr/>
        </p:nvSpPr>
        <p:spPr>
          <a:xfrm>
            <a:off x="7022592" y="3118104"/>
            <a:ext cx="1691640" cy="274320"/>
          </a:xfrm>
          <a:prstGeom prst="rect">
            <a:avLst/>
          </a:prstGeom>
          <a:noFill/>
          <a:ln/>
        </p:spPr>
        <p:txBody>
          <a:bodyPr wrap="square" lIns="0" tIns="0" rIns="0" bIns="0" rtlCol="0" anchor="ctr"/>
          <a:lstStyle/>
          <a:p>
            <a:pPr marL="0" indent="0">
              <a:buNone/>
            </a:pPr>
            <a:r>
              <a:rPr lang="en-US" sz="1400" dirty="0">
                <a:solidFill>
                  <a:srgbClr val="E63946"/>
                </a:solidFill>
                <a:latin typeface="Century Gothic"/>
              </a:rPr>
              <a:t>Real-time ROI</a:t>
            </a:r>
            <a:endParaRPr lang="en-US" sz="860" dirty="0"/>
          </a:p>
        </p:txBody>
      </p:sp>
      <p:sp>
        <p:nvSpPr>
          <p:cNvPr id="30" name="Shape 28"/>
          <p:cNvSpPr/>
          <p:nvPr/>
        </p:nvSpPr>
        <p:spPr>
          <a:xfrm>
            <a:off x="411480" y="3712464"/>
            <a:ext cx="2011680" cy="932688"/>
          </a:xfrm>
          <a:prstGeom prst="roundRect">
            <a:avLst>
              <a:gd name="adj" fmla="val 8824"/>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31" name="Text 29"/>
          <p:cNvSpPr/>
          <p:nvPr/>
        </p:nvSpPr>
        <p:spPr>
          <a:xfrm>
            <a:off x="576072" y="3803904"/>
            <a:ext cx="1691640" cy="320040"/>
          </a:xfrm>
          <a:prstGeom prst="rect">
            <a:avLst/>
          </a:prstGeom>
          <a:noFill/>
          <a:ln/>
        </p:spPr>
        <p:txBody>
          <a:bodyPr wrap="square" lIns="0" tIns="0" rIns="0" bIns="0" rtlCol="0" anchor="ctr"/>
          <a:lstStyle/>
          <a:p>
            <a:pPr marL="0" indent="0">
              <a:buNone/>
            </a:pPr>
            <a:r>
              <a:rPr lang="en-US" sz="1466" b="1" dirty="0">
                <a:solidFill>
                  <a:srgbClr val="FFFFFF"/>
                </a:solidFill>
                <a:latin typeface="Century Gothic"/>
              </a:rPr>
              <a:t>Media Intelligence</a:t>
            </a:r>
            <a:endParaRPr lang="en-US" sz="1063" dirty="0"/>
          </a:p>
        </p:txBody>
      </p:sp>
      <p:sp>
        <p:nvSpPr>
          <p:cNvPr id="32" name="Text 30"/>
          <p:cNvSpPr/>
          <p:nvPr/>
        </p:nvSpPr>
        <p:spPr>
          <a:xfrm>
            <a:off x="576072" y="4187952"/>
            <a:ext cx="1691640" cy="274320"/>
          </a:xfrm>
          <a:prstGeom prst="rect">
            <a:avLst/>
          </a:prstGeom>
          <a:noFill/>
          <a:ln/>
        </p:spPr>
        <p:txBody>
          <a:bodyPr wrap="square" lIns="0" tIns="0" rIns="0" bIns="0" rtlCol="0" anchor="ctr"/>
          <a:lstStyle/>
          <a:p>
            <a:pPr marL="0" indent="0">
              <a:buNone/>
            </a:pPr>
            <a:r>
              <a:rPr lang="en-US" sz="1400" dirty="0">
                <a:solidFill>
                  <a:srgbClr val="E63946"/>
                </a:solidFill>
                <a:latin typeface="Century Gothic"/>
              </a:rPr>
              <a:t>Market insights</a:t>
            </a:r>
            <a:endParaRPr lang="en-US" sz="860" dirty="0"/>
          </a:p>
        </p:txBody>
      </p:sp>
      <p:sp>
        <p:nvSpPr>
          <p:cNvPr id="33" name="Shape 31"/>
          <p:cNvSpPr/>
          <p:nvPr/>
        </p:nvSpPr>
        <p:spPr>
          <a:xfrm>
            <a:off x="2560320" y="3712464"/>
            <a:ext cx="2011680" cy="932688"/>
          </a:xfrm>
          <a:prstGeom prst="roundRect">
            <a:avLst>
              <a:gd name="adj" fmla="val 8824"/>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34" name="Text 32"/>
          <p:cNvSpPr/>
          <p:nvPr/>
        </p:nvSpPr>
        <p:spPr>
          <a:xfrm>
            <a:off x="2724912" y="3803904"/>
            <a:ext cx="1691640" cy="320040"/>
          </a:xfrm>
          <a:prstGeom prst="rect">
            <a:avLst/>
          </a:prstGeom>
          <a:noFill/>
          <a:ln/>
        </p:spPr>
        <p:txBody>
          <a:bodyPr wrap="square" lIns="0" tIns="0" rIns="0" bIns="0" rtlCol="0" anchor="ctr"/>
          <a:lstStyle/>
          <a:p>
            <a:pPr marL="0" indent="0">
              <a:buNone/>
            </a:pPr>
            <a:r>
              <a:rPr lang="en-US" sz="1466" b="1" dirty="0">
                <a:solidFill>
                  <a:srgbClr val="FFFFFF"/>
                </a:solidFill>
                <a:latin typeface="Century Gothic"/>
              </a:rPr>
              <a:t>Flowmark Automation</a:t>
            </a:r>
            <a:endParaRPr lang="en-US" sz="1063" dirty="0"/>
          </a:p>
        </p:txBody>
      </p:sp>
      <p:sp>
        <p:nvSpPr>
          <p:cNvPr id="35" name="Text 33"/>
          <p:cNvSpPr/>
          <p:nvPr/>
        </p:nvSpPr>
        <p:spPr>
          <a:xfrm>
            <a:off x="2724912" y="4187952"/>
            <a:ext cx="1691640" cy="274320"/>
          </a:xfrm>
          <a:prstGeom prst="rect">
            <a:avLst/>
          </a:prstGeom>
          <a:noFill/>
          <a:ln/>
        </p:spPr>
        <p:txBody>
          <a:bodyPr wrap="square" lIns="0" tIns="0" rIns="0" bIns="0" rtlCol="0" anchor="ctr"/>
          <a:lstStyle/>
          <a:p>
            <a:pPr marL="0" indent="0">
              <a:buNone/>
            </a:pPr>
            <a:r>
              <a:rPr lang="en-US" sz="1400" dirty="0">
                <a:solidFill>
                  <a:srgbClr val="E63946"/>
                </a:solidFill>
                <a:latin typeface="Century Gothic"/>
              </a:rPr>
              <a:t>Workflow automation</a:t>
            </a:r>
            <a:endParaRPr lang="en-US" sz="860" dirty="0"/>
          </a:p>
        </p:txBody>
      </p:sp>
      <p:sp>
        <p:nvSpPr>
          <p:cNvPr id="36" name="Shape 34"/>
          <p:cNvSpPr/>
          <p:nvPr/>
        </p:nvSpPr>
        <p:spPr>
          <a:xfrm>
            <a:off x="4709160" y="3712464"/>
            <a:ext cx="2011680" cy="932688"/>
          </a:xfrm>
          <a:prstGeom prst="roundRect">
            <a:avLst>
              <a:gd name="adj" fmla="val 8824"/>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37" name="Text 35"/>
          <p:cNvSpPr/>
          <p:nvPr/>
        </p:nvSpPr>
        <p:spPr>
          <a:xfrm>
            <a:off x="4873752" y="3803904"/>
            <a:ext cx="1691640" cy="320040"/>
          </a:xfrm>
          <a:prstGeom prst="rect">
            <a:avLst/>
          </a:prstGeom>
          <a:noFill/>
          <a:ln/>
        </p:spPr>
        <p:txBody>
          <a:bodyPr wrap="square" lIns="0" tIns="0" rIns="0" bIns="0" rtlCol="0" anchor="ctr"/>
          <a:lstStyle/>
          <a:p>
            <a:pPr marL="0" indent="0">
              <a:buNone/>
            </a:pPr>
            <a:r>
              <a:rPr lang="en-US" sz="1466" b="1" dirty="0">
                <a:solidFill>
                  <a:srgbClr val="FFFFFF"/>
                </a:solidFill>
                <a:latin typeface="Century Gothic"/>
              </a:rPr>
              <a:t>Digital Publishing</a:t>
            </a:r>
            <a:endParaRPr lang="en-US" sz="1063" dirty="0"/>
          </a:p>
        </p:txBody>
      </p:sp>
      <p:sp>
        <p:nvSpPr>
          <p:cNvPr id="38" name="Text 36"/>
          <p:cNvSpPr/>
          <p:nvPr/>
        </p:nvSpPr>
        <p:spPr>
          <a:xfrm>
            <a:off x="4873752" y="4187952"/>
            <a:ext cx="1691640" cy="274320"/>
          </a:xfrm>
          <a:prstGeom prst="rect">
            <a:avLst/>
          </a:prstGeom>
          <a:noFill/>
          <a:ln/>
        </p:spPr>
        <p:txBody>
          <a:bodyPr wrap="square" lIns="0" tIns="0" rIns="0" bIns="0" rtlCol="0" anchor="ctr"/>
          <a:lstStyle/>
          <a:p>
            <a:pPr marL="0" indent="0">
              <a:buNone/>
            </a:pPr>
            <a:r>
              <a:rPr lang="en-US" sz="1400" dirty="0">
                <a:solidFill>
                  <a:srgbClr val="E63946"/>
                </a:solidFill>
                <a:latin typeface="Century Gothic"/>
              </a:rPr>
              <a:t>NewspaperDirect</a:t>
            </a:r>
            <a:endParaRPr lang="en-US" sz="860" dirty="0"/>
          </a:p>
        </p:txBody>
      </p:sp>
      <p:sp>
        <p:nvSpPr>
          <p:cNvPr id="39" name="Shape 37"/>
          <p:cNvSpPr/>
          <p:nvPr/>
        </p:nvSpPr>
        <p:spPr>
          <a:xfrm>
            <a:off x="6858000" y="3712464"/>
            <a:ext cx="2011680" cy="932688"/>
          </a:xfrm>
          <a:prstGeom prst="roundRect">
            <a:avLst>
              <a:gd name="adj" fmla="val 8824"/>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40" name="Text 38"/>
          <p:cNvSpPr/>
          <p:nvPr/>
        </p:nvSpPr>
        <p:spPr>
          <a:xfrm>
            <a:off x="7022592" y="3803904"/>
            <a:ext cx="1691640" cy="320040"/>
          </a:xfrm>
          <a:prstGeom prst="rect">
            <a:avLst/>
          </a:prstGeom>
          <a:noFill/>
          <a:ln/>
        </p:spPr>
        <p:txBody>
          <a:bodyPr wrap="square" lIns="0" tIns="0" rIns="0" bIns="0" rtlCol="0" anchor="ctr"/>
          <a:lstStyle/>
          <a:p>
            <a:pPr marL="0" indent="0">
              <a:buNone/>
            </a:pPr>
            <a:r>
              <a:rPr lang="en-US" sz="1466" b="1" dirty="0">
                <a:solidFill>
                  <a:srgbClr val="FFFFFF"/>
                </a:solidFill>
                <a:latin typeface="Century Gothic"/>
              </a:rPr>
              <a:t>Influencer</a:t>
            </a:r>
            <a:endParaRPr lang="en-US" sz="1063" dirty="0"/>
          </a:p>
        </p:txBody>
      </p:sp>
      <p:sp>
        <p:nvSpPr>
          <p:cNvPr id="41" name="Text 39"/>
          <p:cNvSpPr/>
          <p:nvPr/>
        </p:nvSpPr>
        <p:spPr>
          <a:xfrm>
            <a:off x="7022592" y="4187952"/>
            <a:ext cx="1691640" cy="274320"/>
          </a:xfrm>
          <a:prstGeom prst="rect">
            <a:avLst/>
          </a:prstGeom>
          <a:noFill/>
          <a:ln/>
        </p:spPr>
        <p:txBody>
          <a:bodyPr wrap="square" lIns="0" tIns="0" rIns="0" bIns="0" rtlCol="0" anchor="ctr"/>
          <a:lstStyle/>
          <a:p>
            <a:pPr marL="0" indent="0">
              <a:buNone/>
            </a:pPr>
            <a:r>
              <a:rPr lang="en-US" sz="1400" dirty="0">
                <a:solidFill>
                  <a:srgbClr val="E63946"/>
                </a:solidFill>
                <a:latin typeface="Century Gothic"/>
              </a:rPr>
              <a:t>Brand reach</a:t>
            </a:r>
            <a:endParaRPr lang="en-US" sz="860" dirty="0"/>
          </a:p>
        </p:txBody>
      </p:sp>
      <p:sp>
        <p:nvSpPr>
          <p:cNvPr id="42" name="Shape 40"/>
          <p:cNvSpPr/>
          <p:nvPr/>
        </p:nvSpPr>
        <p:spPr>
          <a:xfrm>
            <a:off x="0" y="4892040"/>
            <a:ext cx="9144000" cy="251460"/>
          </a:xfrm>
          <a:prstGeom prst="rect">
            <a:avLst/>
          </a:prstGeom>
          <a:solidFill>
            <a:srgbClr val="161628"/>
          </a:solidFill>
          <a:ln w="12700">
            <a:solidFill>
              <a:srgbClr val="161628"/>
            </a:solidFill>
            <a:prstDash val="solid"/>
          </a:ln>
        </p:spPr>
        <p:txBody>
          <a:bodyPr/>
          <a:p/>
        </p:txBody>
      </p:sp>
      <p:sp>
        <p:nvSpPr>
          <p:cNvPr id="43" name="Text 41"/>
          <p:cNvSpPr/>
          <p:nvPr/>
        </p:nvSpPr>
        <p:spPr>
          <a:xfrm>
            <a:off x="411480" y="4892040"/>
            <a:ext cx="6400800" cy="251460"/>
          </a:xfrm>
          <a:prstGeom prst="rect">
            <a:avLst/>
          </a:prstGeom>
          <a:noFill/>
          <a:ln/>
        </p:spPr>
        <p:txBody>
          <a:bodyPr wrap="square" lIns="0" tIns="0" rIns="0" bIns="0" rtlCol="0" anchor="ctr"/>
          <a:lstStyle/>
          <a:p>
            <a:pPr marL="0" indent="0" algn="l">
              <a:buNone/>
            </a:pPr>
            <a:r>
              <a:rPr lang="en-US" sz="1400" dirty="0">
                <a:solidFill>
                  <a:srgbClr val="555577"/>
                </a:solidFill>
                <a:latin typeface="Century Gothic"/>
              </a:rPr>
              <a:t>adspaces.co.zw  ·  info@adspaces.co.zw  ·  Harare, Zimbabwe</a:t>
            </a:r>
            <a:endParaRPr lang="en-US" sz="708"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4F8"/>
        </a:solidFill>
        <a:effectLst/>
      </p:bgPr>
    </p:bg>
    <p:spTree>
      <p:nvGrpSpPr>
        <p:cNvPr id="1" name=""/>
        <p:cNvGrpSpPr/>
        <p:nvPr/>
      </p:nvGrpSpPr>
      <p:grpSpPr>
        <a:xfrm>
          <a:off x="0" y="0"/>
          <a:ext cx="0" cy="0"/>
          <a:chOff x="0" y="0"/>
          <a:chExt cx="0" cy="0"/>
        </a:xfrm>
      </p:grpSpPr>
      <p:sp>
        <p:nvSpPr>
          <p:cNvPr id="2" name="Shape 0"/>
          <p:cNvSpPr/>
          <p:nvPr/>
        </p:nvSpPr>
        <p:spPr>
          <a:xfrm>
            <a:off x="411480" y="274320"/>
            <a:ext cx="1280160" cy="246888"/>
          </a:xfrm>
          <a:prstGeom prst="roundRect">
            <a:avLst>
              <a:gd name="adj" fmla="val 14815"/>
            </a:avLst>
          </a:prstGeom>
          <a:solidFill>
            <a:srgbClr val="E63946"/>
          </a:solidFill>
          <a:ln w="12700">
            <a:solidFill>
              <a:srgbClr val="E63946"/>
            </a:solidFill>
            <a:prstDash val="solid"/>
          </a:ln>
        </p:spPr>
        <p:txBody>
          <a:bodyPr/>
          <a:p/>
        </p:txBody>
      </p:sp>
      <p:sp>
        <p:nvSpPr>
          <p:cNvPr id="3" name="Text 1"/>
          <p:cNvSpPr/>
          <p:nvPr/>
        </p:nvSpPr>
        <p:spPr>
          <a:xfrm>
            <a:off x="411480" y="274320"/>
            <a:ext cx="1280160" cy="246888"/>
          </a:xfrm>
          <a:prstGeom prst="rect">
            <a:avLst/>
          </a:prstGeom>
          <a:noFill/>
          <a:ln/>
        </p:spPr>
        <p:txBody>
          <a:bodyPr wrap="square" lIns="0" tIns="0" rIns="0" bIns="0" rtlCol="0" anchor="ctr"/>
          <a:lstStyle/>
          <a:p>
            <a:pPr marL="0" indent="0" algn="ctr">
              <a:buNone/>
            </a:pPr>
            <a:r>
              <a:rPr lang="en-US" sz="2400" b="1" kern="0" spc="150" dirty="0">
                <a:solidFill>
                  <a:srgbClr val="FFFFFF"/>
                </a:solidFill>
                <a:latin typeface="Century Gothic"/>
              </a:rPr>
              <a:t>ADVANTAGE</a:t>
            </a:r>
            <a:endParaRPr lang="en-US" sz="708" dirty="0"/>
          </a:p>
        </p:txBody>
      </p:sp>
      <p:sp>
        <p:nvSpPr>
          <p:cNvPr id="4" name="Text 2"/>
          <p:cNvSpPr/>
          <p:nvPr/>
        </p:nvSpPr>
        <p:spPr>
          <a:xfrm>
            <a:off x="411480" y="640080"/>
            <a:ext cx="8321040" cy="457200"/>
          </a:xfrm>
          <a:prstGeom prst="rect">
            <a:avLst/>
          </a:prstGeom>
          <a:noFill/>
          <a:ln/>
        </p:spPr>
        <p:txBody>
          <a:bodyPr wrap="square" lIns="0" tIns="0" rIns="0" bIns="0" rtlCol="0" anchor="ctr"/>
          <a:lstStyle/>
          <a:p>
            <a:pPr marL="0" indent="0">
              <a:buNone/>
            </a:pPr>
            <a:r>
              <a:rPr lang="en-US" sz="3600" b="1" dirty="0">
                <a:solidFill>
                  <a:srgbClr val="0D0D0D"/>
                </a:solidFill>
                <a:latin typeface="Century Gothic"/>
              </a:rPr>
              <a:t>The AdSpaces Advantage</a:t>
            </a:r>
            <a:endParaRPr lang="en-US" sz="2834" dirty="0"/>
          </a:p>
        </p:txBody>
      </p:sp>
      <p:sp>
        <p:nvSpPr>
          <p:cNvPr id="5" name="Text 3"/>
          <p:cNvSpPr/>
          <p:nvPr/>
        </p:nvSpPr>
        <p:spPr>
          <a:xfrm>
            <a:off x="411480" y="1143000"/>
            <a:ext cx="8321040" cy="274320"/>
          </a:xfrm>
          <a:prstGeom prst="rect">
            <a:avLst/>
          </a:prstGeom>
          <a:noFill/>
          <a:ln/>
        </p:spPr>
        <p:txBody>
          <a:bodyPr wrap="square" lIns="0" tIns="0" rIns="0" bIns="0" rtlCol="0" anchor="ctr"/>
          <a:lstStyle/>
          <a:p>
            <a:pPr marL="0" indent="0">
              <a:buNone/>
            </a:pPr>
            <a:r>
              <a:rPr lang="en-US" sz="2400" i="1" dirty="0">
                <a:solidFill>
                  <a:srgbClr val="64748B"/>
                </a:solidFill>
                <a:latin typeface="Century Gothic"/>
              </a:rPr>
              <a:t>One ecosystem. Every channel. Measurable results.</a:t>
            </a:r>
            <a:endParaRPr lang="en-US" sz="1163" dirty="0"/>
          </a:p>
        </p:txBody>
      </p:sp>
      <p:sp>
        <p:nvSpPr>
          <p:cNvPr id="6" name="Shape 4"/>
          <p:cNvSpPr/>
          <p:nvPr/>
        </p:nvSpPr>
        <p:spPr>
          <a:xfrm>
            <a:off x="411480" y="1554480"/>
            <a:ext cx="2724912" cy="1417320"/>
          </a:xfrm>
          <a:prstGeom prst="roundRect">
            <a:avLst>
              <a:gd name="adj" fmla="val 7742"/>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7" name="Shape 5"/>
          <p:cNvSpPr/>
          <p:nvPr/>
        </p:nvSpPr>
        <p:spPr>
          <a:xfrm>
            <a:off x="594360" y="1737360"/>
            <a:ext cx="384048" cy="384048"/>
          </a:xfrm>
          <a:prstGeom prst="ellipse">
            <a:avLst/>
          </a:prstGeom>
          <a:solidFill>
            <a:srgbClr val="FEE2E2"/>
          </a:solidFill>
          <a:ln w="12700">
            <a:solidFill>
              <a:srgbClr val="FEE2E2"/>
            </a:solidFill>
            <a:prstDash val="solid"/>
          </a:ln>
        </p:spPr>
        <p:txBody>
          <a:bodyPr/>
          <a:p/>
        </p:txBody>
      </p:sp>
      <p:sp>
        <p:nvSpPr>
          <p:cNvPr id="8" name="Text 6"/>
          <p:cNvSpPr/>
          <p:nvPr/>
        </p:nvSpPr>
        <p:spPr>
          <a:xfrm>
            <a:off x="594360" y="1737360"/>
            <a:ext cx="384048" cy="384048"/>
          </a:xfrm>
          <a:prstGeom prst="rect">
            <a:avLst/>
          </a:prstGeom>
          <a:noFill/>
          <a:ln/>
        </p:spPr>
        <p:txBody>
          <a:bodyPr wrap="square" lIns="0" tIns="0" rIns="0" bIns="0" rtlCol="0" anchor="ctr"/>
          <a:lstStyle/>
          <a:p>
            <a:pPr marL="0" indent="0" algn="ctr">
              <a:buNone/>
            </a:pPr>
            <a:r>
              <a:rPr lang="en-US" sz="1674" b="1" dirty="0">
                <a:solidFill>
                  <a:srgbClr val="E63946"/>
                </a:solidFill>
                <a:latin typeface="Century Gothic"/>
              </a:rPr>
              <a:t>1</a:t>
            </a:r>
            <a:endParaRPr lang="en-US" sz="1214" dirty="0"/>
          </a:p>
        </p:txBody>
      </p:sp>
      <p:sp>
        <p:nvSpPr>
          <p:cNvPr id="9" name="Text 7"/>
          <p:cNvSpPr/>
          <p:nvPr/>
        </p:nvSpPr>
        <p:spPr>
          <a:xfrm>
            <a:off x="576072" y="2212848"/>
            <a:ext cx="2395728" cy="320040"/>
          </a:xfrm>
          <a:prstGeom prst="rect">
            <a:avLst/>
          </a:prstGeom>
          <a:noFill/>
          <a:ln/>
        </p:spPr>
        <p:txBody>
          <a:bodyPr wrap="square" lIns="0" tIns="0" rIns="0" bIns="0" rtlCol="0" anchor="ctr"/>
          <a:lstStyle/>
          <a:p>
            <a:pPr marL="0" indent="0">
              <a:buNone/>
            </a:pPr>
            <a:r>
              <a:rPr lang="en-US" sz="1535" b="1" dirty="0">
                <a:solidFill>
                  <a:srgbClr val="0D0D0D"/>
                </a:solidFill>
                <a:latin typeface="Century Gothic"/>
              </a:rPr>
              <a:t>Integrated Campaign Stack</a:t>
            </a:r>
            <a:endParaRPr lang="en-US" sz="1113" dirty="0"/>
          </a:p>
        </p:txBody>
      </p:sp>
      <p:sp>
        <p:nvSpPr>
          <p:cNvPr id="10" name="Text 8"/>
          <p:cNvSpPr/>
          <p:nvPr/>
        </p:nvSpPr>
        <p:spPr>
          <a:xfrm>
            <a:off x="576072" y="2560320"/>
            <a:ext cx="2395728" cy="347472"/>
          </a:xfrm>
          <a:prstGeom prst="rect">
            <a:avLst/>
          </a:prstGeom>
          <a:noFill/>
          <a:ln/>
        </p:spPr>
        <p:txBody>
          <a:bodyPr wrap="square" lIns="0" tIns="0" rIns="0" bIns="0" rtlCol="0" anchor="ctr"/>
          <a:lstStyle/>
          <a:p>
            <a:pPr marL="0" indent="0">
              <a:lnSpc>
                <a:spcPct val="135000"/>
              </a:lnSpc>
              <a:buNone/>
            </a:pPr>
            <a:r>
              <a:rPr lang="en-US" sz="1400" dirty="0">
                <a:solidFill>
                  <a:srgbClr val="64748B"/>
                </a:solidFill>
                <a:latin typeface="Century Gothic"/>
              </a:rPr>
              <a:t>Plan, distribute, automate and report from a connected operating model.</a:t>
            </a:r>
            <a:endParaRPr lang="en-US" sz="860" dirty="0"/>
          </a:p>
        </p:txBody>
      </p:sp>
      <p:sp>
        <p:nvSpPr>
          <p:cNvPr id="11" name="Shape 9"/>
          <p:cNvSpPr/>
          <p:nvPr/>
        </p:nvSpPr>
        <p:spPr>
          <a:xfrm>
            <a:off x="3273552" y="1554480"/>
            <a:ext cx="2724912" cy="1417320"/>
          </a:xfrm>
          <a:prstGeom prst="roundRect">
            <a:avLst>
              <a:gd name="adj" fmla="val 7742"/>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12" name="Shape 10"/>
          <p:cNvSpPr/>
          <p:nvPr/>
        </p:nvSpPr>
        <p:spPr>
          <a:xfrm>
            <a:off x="3456432" y="1737360"/>
            <a:ext cx="384048" cy="384048"/>
          </a:xfrm>
          <a:prstGeom prst="ellipse">
            <a:avLst/>
          </a:prstGeom>
          <a:solidFill>
            <a:srgbClr val="FEE2E2"/>
          </a:solidFill>
          <a:ln w="12700">
            <a:solidFill>
              <a:srgbClr val="FEE2E2"/>
            </a:solidFill>
            <a:prstDash val="solid"/>
          </a:ln>
        </p:spPr>
        <p:txBody>
          <a:bodyPr/>
          <a:p/>
        </p:txBody>
      </p:sp>
      <p:sp>
        <p:nvSpPr>
          <p:cNvPr id="13" name="Text 11"/>
          <p:cNvSpPr/>
          <p:nvPr/>
        </p:nvSpPr>
        <p:spPr>
          <a:xfrm>
            <a:off x="3456432" y="1737360"/>
            <a:ext cx="384048" cy="384048"/>
          </a:xfrm>
          <a:prstGeom prst="rect">
            <a:avLst/>
          </a:prstGeom>
          <a:noFill/>
          <a:ln/>
        </p:spPr>
        <p:txBody>
          <a:bodyPr wrap="square" lIns="0" tIns="0" rIns="0" bIns="0" rtlCol="0" anchor="ctr"/>
          <a:lstStyle/>
          <a:p>
            <a:pPr marL="0" indent="0" algn="ctr">
              <a:buNone/>
            </a:pPr>
            <a:r>
              <a:rPr lang="en-US" sz="1674" b="1" dirty="0">
                <a:solidFill>
                  <a:srgbClr val="E63946"/>
                </a:solidFill>
                <a:latin typeface="Century Gothic"/>
              </a:rPr>
              <a:t>2</a:t>
            </a:r>
            <a:endParaRPr lang="en-US" sz="1214" dirty="0"/>
          </a:p>
        </p:txBody>
      </p:sp>
      <p:sp>
        <p:nvSpPr>
          <p:cNvPr id="14" name="Text 12"/>
          <p:cNvSpPr/>
          <p:nvPr/>
        </p:nvSpPr>
        <p:spPr>
          <a:xfrm>
            <a:off x="3438144" y="2212848"/>
            <a:ext cx="2395728" cy="320040"/>
          </a:xfrm>
          <a:prstGeom prst="rect">
            <a:avLst/>
          </a:prstGeom>
          <a:noFill/>
          <a:ln/>
        </p:spPr>
        <p:txBody>
          <a:bodyPr wrap="square" lIns="0" tIns="0" rIns="0" bIns="0" rtlCol="0" anchor="ctr"/>
          <a:lstStyle/>
          <a:p>
            <a:pPr marL="0" indent="0">
              <a:buNone/>
            </a:pPr>
            <a:r>
              <a:rPr lang="en-US" sz="1535" b="1" dirty="0">
                <a:solidFill>
                  <a:srgbClr val="0D0D0D"/>
                </a:solidFill>
                <a:latin typeface="Century Gothic"/>
              </a:rPr>
              <a:t>Verified Audience Access</a:t>
            </a:r>
            <a:endParaRPr lang="en-US" sz="1113" dirty="0"/>
          </a:p>
        </p:txBody>
      </p:sp>
      <p:sp>
        <p:nvSpPr>
          <p:cNvPr id="15" name="Text 13"/>
          <p:cNvSpPr/>
          <p:nvPr/>
        </p:nvSpPr>
        <p:spPr>
          <a:xfrm>
            <a:off x="3438144" y="2560320"/>
            <a:ext cx="2395728" cy="347472"/>
          </a:xfrm>
          <a:prstGeom prst="rect">
            <a:avLst/>
          </a:prstGeom>
          <a:noFill/>
          <a:ln/>
        </p:spPr>
        <p:txBody>
          <a:bodyPr wrap="square" lIns="0" tIns="0" rIns="0" bIns="0" rtlCol="0" anchor="ctr"/>
          <a:lstStyle/>
          <a:p>
            <a:pPr marL="0" indent="0">
              <a:lnSpc>
                <a:spcPct val="135000"/>
              </a:lnSpc>
              <a:buNone/>
            </a:pPr>
            <a:r>
              <a:rPr lang="en-US" sz="1400" dirty="0">
                <a:solidFill>
                  <a:srgbClr val="64748B"/>
                </a:solidFill>
                <a:latin typeface="Century Gothic"/>
              </a:rPr>
              <a:t>Direct email and WhatsApp reach designed for practical campaign activation.</a:t>
            </a:r>
            <a:endParaRPr lang="en-US" sz="860" dirty="0"/>
          </a:p>
        </p:txBody>
      </p:sp>
      <p:sp>
        <p:nvSpPr>
          <p:cNvPr id="16" name="Shape 14"/>
          <p:cNvSpPr/>
          <p:nvPr/>
        </p:nvSpPr>
        <p:spPr>
          <a:xfrm>
            <a:off x="6135624" y="1554480"/>
            <a:ext cx="2724912" cy="1417320"/>
          </a:xfrm>
          <a:prstGeom prst="roundRect">
            <a:avLst>
              <a:gd name="adj" fmla="val 7742"/>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17" name="Shape 15"/>
          <p:cNvSpPr/>
          <p:nvPr/>
        </p:nvSpPr>
        <p:spPr>
          <a:xfrm>
            <a:off x="6318504" y="1737360"/>
            <a:ext cx="384048" cy="384048"/>
          </a:xfrm>
          <a:prstGeom prst="ellipse">
            <a:avLst/>
          </a:prstGeom>
          <a:solidFill>
            <a:srgbClr val="FEE2E2"/>
          </a:solidFill>
          <a:ln w="12700">
            <a:solidFill>
              <a:srgbClr val="FEE2E2"/>
            </a:solidFill>
            <a:prstDash val="solid"/>
          </a:ln>
        </p:spPr>
        <p:txBody>
          <a:bodyPr/>
          <a:p/>
        </p:txBody>
      </p:sp>
      <p:sp>
        <p:nvSpPr>
          <p:cNvPr id="18" name="Text 16"/>
          <p:cNvSpPr/>
          <p:nvPr/>
        </p:nvSpPr>
        <p:spPr>
          <a:xfrm>
            <a:off x="6318504" y="1737360"/>
            <a:ext cx="384048" cy="384048"/>
          </a:xfrm>
          <a:prstGeom prst="rect">
            <a:avLst/>
          </a:prstGeom>
          <a:noFill/>
          <a:ln/>
        </p:spPr>
        <p:txBody>
          <a:bodyPr wrap="square" lIns="0" tIns="0" rIns="0" bIns="0" rtlCol="0" anchor="ctr"/>
          <a:lstStyle/>
          <a:p>
            <a:pPr marL="0" indent="0" algn="ctr">
              <a:buNone/>
            </a:pPr>
            <a:r>
              <a:rPr lang="en-US" sz="1674" b="1" dirty="0">
                <a:solidFill>
                  <a:srgbClr val="E63946"/>
                </a:solidFill>
                <a:latin typeface="Century Gothic"/>
              </a:rPr>
              <a:t>3</a:t>
            </a:r>
            <a:endParaRPr lang="en-US" sz="1214" dirty="0"/>
          </a:p>
        </p:txBody>
      </p:sp>
      <p:sp>
        <p:nvSpPr>
          <p:cNvPr id="19" name="Text 17"/>
          <p:cNvSpPr/>
          <p:nvPr/>
        </p:nvSpPr>
        <p:spPr>
          <a:xfrm>
            <a:off x="6300216" y="2212848"/>
            <a:ext cx="2395728" cy="320040"/>
          </a:xfrm>
          <a:prstGeom prst="rect">
            <a:avLst/>
          </a:prstGeom>
          <a:noFill/>
          <a:ln/>
        </p:spPr>
        <p:txBody>
          <a:bodyPr wrap="square" lIns="0" tIns="0" rIns="0" bIns="0" rtlCol="0" anchor="ctr"/>
          <a:lstStyle/>
          <a:p>
            <a:pPr marL="0" indent="0">
              <a:buNone/>
            </a:pPr>
            <a:r>
              <a:rPr lang="en-US" sz="1535" b="1" dirty="0">
                <a:solidFill>
                  <a:srgbClr val="0D0D0D"/>
                </a:solidFill>
                <a:latin typeface="Century Gothic"/>
              </a:rPr>
              <a:t>Workflow Intelligence</a:t>
            </a:r>
            <a:endParaRPr lang="en-US" sz="1113" dirty="0"/>
          </a:p>
        </p:txBody>
      </p:sp>
      <p:sp>
        <p:nvSpPr>
          <p:cNvPr id="20" name="Text 18"/>
          <p:cNvSpPr/>
          <p:nvPr/>
        </p:nvSpPr>
        <p:spPr>
          <a:xfrm>
            <a:off x="6300216" y="2560320"/>
            <a:ext cx="2395728" cy="347472"/>
          </a:xfrm>
          <a:prstGeom prst="rect">
            <a:avLst/>
          </a:prstGeom>
          <a:noFill/>
          <a:ln/>
        </p:spPr>
        <p:txBody>
          <a:bodyPr wrap="square" lIns="0" tIns="0" rIns="0" bIns="0" rtlCol="0" anchor="ctr"/>
          <a:lstStyle/>
          <a:p>
            <a:pPr marL="0" indent="0">
              <a:lnSpc>
                <a:spcPct val="135000"/>
              </a:lnSpc>
              <a:buNone/>
            </a:pPr>
            <a:r>
              <a:rPr lang="en-US" sz="1400" dirty="0">
                <a:solidFill>
                  <a:srgbClr val="64748B"/>
                </a:solidFill>
                <a:latin typeface="Century Gothic"/>
              </a:rPr>
              <a:t>Flowmark brings operational control to campaign delivery and team coordination.</a:t>
            </a:r>
            <a:endParaRPr lang="en-US" sz="860" dirty="0"/>
          </a:p>
        </p:txBody>
      </p:sp>
      <p:sp>
        <p:nvSpPr>
          <p:cNvPr id="21" name="Shape 19"/>
          <p:cNvSpPr/>
          <p:nvPr/>
        </p:nvSpPr>
        <p:spPr>
          <a:xfrm>
            <a:off x="411480" y="3090672"/>
            <a:ext cx="2724912" cy="1417320"/>
          </a:xfrm>
          <a:prstGeom prst="roundRect">
            <a:avLst>
              <a:gd name="adj" fmla="val 7742"/>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22" name="Shape 20"/>
          <p:cNvSpPr/>
          <p:nvPr/>
        </p:nvSpPr>
        <p:spPr>
          <a:xfrm>
            <a:off x="594360" y="3273552"/>
            <a:ext cx="384048" cy="384048"/>
          </a:xfrm>
          <a:prstGeom prst="ellipse">
            <a:avLst/>
          </a:prstGeom>
          <a:solidFill>
            <a:srgbClr val="FEE2E2"/>
          </a:solidFill>
          <a:ln w="12700">
            <a:solidFill>
              <a:srgbClr val="FEE2E2"/>
            </a:solidFill>
            <a:prstDash val="solid"/>
          </a:ln>
        </p:spPr>
        <p:txBody>
          <a:bodyPr/>
          <a:p/>
        </p:txBody>
      </p:sp>
      <p:sp>
        <p:nvSpPr>
          <p:cNvPr id="23" name="Text 21"/>
          <p:cNvSpPr/>
          <p:nvPr/>
        </p:nvSpPr>
        <p:spPr>
          <a:xfrm>
            <a:off x="594360" y="3273552"/>
            <a:ext cx="384048" cy="384048"/>
          </a:xfrm>
          <a:prstGeom prst="rect">
            <a:avLst/>
          </a:prstGeom>
          <a:noFill/>
          <a:ln/>
        </p:spPr>
        <p:txBody>
          <a:bodyPr wrap="square" lIns="0" tIns="0" rIns="0" bIns="0" rtlCol="0" anchor="ctr"/>
          <a:lstStyle/>
          <a:p>
            <a:pPr marL="0" indent="0" algn="ctr">
              <a:buNone/>
            </a:pPr>
            <a:r>
              <a:rPr lang="en-US" sz="1674" b="1" dirty="0">
                <a:solidFill>
                  <a:srgbClr val="E63946"/>
                </a:solidFill>
                <a:latin typeface="Century Gothic"/>
              </a:rPr>
              <a:t>4</a:t>
            </a:r>
            <a:endParaRPr lang="en-US" sz="1214" dirty="0"/>
          </a:p>
        </p:txBody>
      </p:sp>
      <p:sp>
        <p:nvSpPr>
          <p:cNvPr id="24" name="Text 22"/>
          <p:cNvSpPr/>
          <p:nvPr/>
        </p:nvSpPr>
        <p:spPr>
          <a:xfrm>
            <a:off x="576072" y="3749040"/>
            <a:ext cx="2395728" cy="320040"/>
          </a:xfrm>
          <a:prstGeom prst="rect">
            <a:avLst/>
          </a:prstGeom>
          <a:noFill/>
          <a:ln/>
        </p:spPr>
        <p:txBody>
          <a:bodyPr wrap="square" lIns="0" tIns="0" rIns="0" bIns="0" rtlCol="0" anchor="ctr"/>
          <a:lstStyle/>
          <a:p>
            <a:pPr marL="0" indent="0">
              <a:buNone/>
            </a:pPr>
            <a:r>
              <a:rPr lang="en-US" sz="1535" b="1" dirty="0">
                <a:solidFill>
                  <a:srgbClr val="0D0D0D"/>
                </a:solidFill>
                <a:latin typeface="Century Gothic"/>
              </a:rPr>
              <a:t>Media Intelligence</a:t>
            </a:r>
            <a:endParaRPr lang="en-US" sz="1113" dirty="0"/>
          </a:p>
        </p:txBody>
      </p:sp>
      <p:sp>
        <p:nvSpPr>
          <p:cNvPr id="25" name="Text 23"/>
          <p:cNvSpPr/>
          <p:nvPr/>
        </p:nvSpPr>
        <p:spPr>
          <a:xfrm>
            <a:off x="576072" y="4096512"/>
            <a:ext cx="2395728" cy="347472"/>
          </a:xfrm>
          <a:prstGeom prst="rect">
            <a:avLst/>
          </a:prstGeom>
          <a:noFill/>
          <a:ln/>
        </p:spPr>
        <p:txBody>
          <a:bodyPr wrap="square" lIns="0" tIns="0" rIns="0" bIns="0" rtlCol="0" anchor="ctr"/>
          <a:lstStyle/>
          <a:p>
            <a:pPr marL="0" indent="0">
              <a:lnSpc>
                <a:spcPct val="135000"/>
              </a:lnSpc>
              <a:buNone/>
            </a:pPr>
            <a:r>
              <a:rPr lang="en-US" sz="1400" dirty="0">
                <a:solidFill>
                  <a:srgbClr val="64748B"/>
                </a:solidFill>
                <a:latin typeface="Century Gothic"/>
              </a:rPr>
              <a:t>Visibility into channels, pricing, delivery and campaign performance.</a:t>
            </a:r>
            <a:endParaRPr lang="en-US" sz="860" dirty="0"/>
          </a:p>
        </p:txBody>
      </p:sp>
      <p:sp>
        <p:nvSpPr>
          <p:cNvPr id="26" name="Shape 24"/>
          <p:cNvSpPr/>
          <p:nvPr/>
        </p:nvSpPr>
        <p:spPr>
          <a:xfrm>
            <a:off x="3273552" y="3090672"/>
            <a:ext cx="2724912" cy="1417320"/>
          </a:xfrm>
          <a:prstGeom prst="roundRect">
            <a:avLst>
              <a:gd name="adj" fmla="val 7742"/>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27" name="Shape 25"/>
          <p:cNvSpPr/>
          <p:nvPr/>
        </p:nvSpPr>
        <p:spPr>
          <a:xfrm>
            <a:off x="3456432" y="3273552"/>
            <a:ext cx="384048" cy="384048"/>
          </a:xfrm>
          <a:prstGeom prst="ellipse">
            <a:avLst/>
          </a:prstGeom>
          <a:solidFill>
            <a:srgbClr val="FEE2E2"/>
          </a:solidFill>
          <a:ln w="12700">
            <a:solidFill>
              <a:srgbClr val="FEE2E2"/>
            </a:solidFill>
            <a:prstDash val="solid"/>
          </a:ln>
        </p:spPr>
        <p:txBody>
          <a:bodyPr/>
          <a:p/>
        </p:txBody>
      </p:sp>
      <p:sp>
        <p:nvSpPr>
          <p:cNvPr id="28" name="Text 26"/>
          <p:cNvSpPr/>
          <p:nvPr/>
        </p:nvSpPr>
        <p:spPr>
          <a:xfrm>
            <a:off x="3456432" y="3273552"/>
            <a:ext cx="384048" cy="384048"/>
          </a:xfrm>
          <a:prstGeom prst="rect">
            <a:avLst/>
          </a:prstGeom>
          <a:noFill/>
          <a:ln/>
        </p:spPr>
        <p:txBody>
          <a:bodyPr wrap="square" lIns="0" tIns="0" rIns="0" bIns="0" rtlCol="0" anchor="ctr"/>
          <a:lstStyle/>
          <a:p>
            <a:pPr marL="0" indent="0" algn="ctr">
              <a:buNone/>
            </a:pPr>
            <a:r>
              <a:rPr lang="en-US" sz="1674" b="1" dirty="0">
                <a:solidFill>
                  <a:srgbClr val="E63946"/>
                </a:solidFill>
                <a:latin typeface="Century Gothic"/>
              </a:rPr>
              <a:t>5</a:t>
            </a:r>
            <a:endParaRPr lang="en-US" sz="1214" dirty="0"/>
          </a:p>
        </p:txBody>
      </p:sp>
      <p:sp>
        <p:nvSpPr>
          <p:cNvPr id="29" name="Text 27"/>
          <p:cNvSpPr/>
          <p:nvPr/>
        </p:nvSpPr>
        <p:spPr>
          <a:xfrm>
            <a:off x="3438144" y="3749040"/>
            <a:ext cx="2395728" cy="320040"/>
          </a:xfrm>
          <a:prstGeom prst="rect">
            <a:avLst/>
          </a:prstGeom>
          <a:noFill/>
          <a:ln/>
        </p:spPr>
        <p:txBody>
          <a:bodyPr wrap="square" lIns="0" tIns="0" rIns="0" bIns="0" rtlCol="0" anchor="ctr"/>
          <a:lstStyle/>
          <a:p>
            <a:pPr marL="0" indent="0">
              <a:buNone/>
            </a:pPr>
            <a:r>
              <a:rPr lang="en-US" sz="1535" b="1" dirty="0">
                <a:solidFill>
                  <a:srgbClr val="0D0D0D"/>
                </a:solidFill>
                <a:latin typeface="Century Gothic"/>
              </a:rPr>
              <a:t>Corporate Communications</a:t>
            </a:r>
            <a:endParaRPr lang="en-US" sz="1113" dirty="0"/>
          </a:p>
        </p:txBody>
      </p:sp>
      <p:sp>
        <p:nvSpPr>
          <p:cNvPr id="30" name="Text 28"/>
          <p:cNvSpPr/>
          <p:nvPr/>
        </p:nvSpPr>
        <p:spPr>
          <a:xfrm>
            <a:off x="3438144" y="4096512"/>
            <a:ext cx="2395728" cy="347472"/>
          </a:xfrm>
          <a:prstGeom prst="rect">
            <a:avLst/>
          </a:prstGeom>
          <a:noFill/>
          <a:ln/>
        </p:spPr>
        <p:txBody>
          <a:bodyPr wrap="square" lIns="0" tIns="0" rIns="0" bIns="0" rtlCol="0" anchor="ctr"/>
          <a:lstStyle/>
          <a:p>
            <a:pPr marL="0" indent="0">
              <a:lnSpc>
                <a:spcPct val="135000"/>
              </a:lnSpc>
              <a:buNone/>
            </a:pPr>
            <a:r>
              <a:rPr lang="en-US" sz="1400" dirty="0">
                <a:solidFill>
                  <a:srgbClr val="64748B"/>
                </a:solidFill>
                <a:latin typeface="Century Gothic"/>
              </a:rPr>
              <a:t>PR, reputation management and publication access in the same ecosystem.</a:t>
            </a:r>
            <a:endParaRPr lang="en-US" sz="860" dirty="0"/>
          </a:p>
        </p:txBody>
      </p:sp>
      <p:sp>
        <p:nvSpPr>
          <p:cNvPr id="31" name="Shape 29"/>
          <p:cNvSpPr/>
          <p:nvPr/>
        </p:nvSpPr>
        <p:spPr>
          <a:xfrm>
            <a:off x="6135624" y="3090672"/>
            <a:ext cx="2724912" cy="1417320"/>
          </a:xfrm>
          <a:prstGeom prst="roundRect">
            <a:avLst>
              <a:gd name="adj" fmla="val 7742"/>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32" name="Shape 30"/>
          <p:cNvSpPr/>
          <p:nvPr/>
        </p:nvSpPr>
        <p:spPr>
          <a:xfrm>
            <a:off x="6318504" y="3273552"/>
            <a:ext cx="384048" cy="384048"/>
          </a:xfrm>
          <a:prstGeom prst="ellipse">
            <a:avLst/>
          </a:prstGeom>
          <a:solidFill>
            <a:srgbClr val="FEE2E2"/>
          </a:solidFill>
          <a:ln w="12700">
            <a:solidFill>
              <a:srgbClr val="FEE2E2"/>
            </a:solidFill>
            <a:prstDash val="solid"/>
          </a:ln>
        </p:spPr>
        <p:txBody>
          <a:bodyPr/>
          <a:p/>
        </p:txBody>
      </p:sp>
      <p:sp>
        <p:nvSpPr>
          <p:cNvPr id="33" name="Text 31"/>
          <p:cNvSpPr/>
          <p:nvPr/>
        </p:nvSpPr>
        <p:spPr>
          <a:xfrm>
            <a:off x="6318504" y="3273552"/>
            <a:ext cx="384048" cy="384048"/>
          </a:xfrm>
          <a:prstGeom prst="rect">
            <a:avLst/>
          </a:prstGeom>
          <a:noFill/>
          <a:ln/>
        </p:spPr>
        <p:txBody>
          <a:bodyPr wrap="square" lIns="0" tIns="0" rIns="0" bIns="0" rtlCol="0" anchor="ctr"/>
          <a:lstStyle/>
          <a:p>
            <a:pPr marL="0" indent="0" algn="ctr">
              <a:buNone/>
            </a:pPr>
            <a:r>
              <a:rPr lang="en-US" sz="1674" b="1" dirty="0">
                <a:solidFill>
                  <a:srgbClr val="E63946"/>
                </a:solidFill>
                <a:latin typeface="Century Gothic"/>
              </a:rPr>
              <a:t>6</a:t>
            </a:r>
            <a:endParaRPr lang="en-US" sz="1214" dirty="0"/>
          </a:p>
        </p:txBody>
      </p:sp>
      <p:sp>
        <p:nvSpPr>
          <p:cNvPr id="34" name="Text 32"/>
          <p:cNvSpPr/>
          <p:nvPr/>
        </p:nvSpPr>
        <p:spPr>
          <a:xfrm>
            <a:off x="6300216" y="3749040"/>
            <a:ext cx="2395728" cy="320040"/>
          </a:xfrm>
          <a:prstGeom prst="rect">
            <a:avLst/>
          </a:prstGeom>
          <a:noFill/>
          <a:ln/>
        </p:spPr>
        <p:txBody>
          <a:bodyPr wrap="square" lIns="0" tIns="0" rIns="0" bIns="0" rtlCol="0" anchor="ctr"/>
          <a:lstStyle/>
          <a:p>
            <a:pPr marL="0" indent="0">
              <a:buNone/>
            </a:pPr>
            <a:r>
              <a:rPr lang="en-US" sz="1535" b="1" dirty="0">
                <a:solidFill>
                  <a:srgbClr val="0D0D0D"/>
                </a:solidFill>
                <a:latin typeface="Century Gothic"/>
              </a:rPr>
              <a:t>Scalable Growth Infrastructure</a:t>
            </a:r>
            <a:endParaRPr lang="en-US" sz="1113" dirty="0"/>
          </a:p>
        </p:txBody>
      </p:sp>
      <p:sp>
        <p:nvSpPr>
          <p:cNvPr id="35" name="Text 33"/>
          <p:cNvSpPr/>
          <p:nvPr/>
        </p:nvSpPr>
        <p:spPr>
          <a:xfrm>
            <a:off x="6300216" y="4096512"/>
            <a:ext cx="2395728" cy="347472"/>
          </a:xfrm>
          <a:prstGeom prst="rect">
            <a:avLst/>
          </a:prstGeom>
          <a:noFill/>
          <a:ln/>
        </p:spPr>
        <p:txBody>
          <a:bodyPr wrap="square" lIns="0" tIns="0" rIns="0" bIns="0" rtlCol="0" anchor="ctr"/>
          <a:lstStyle/>
          <a:p>
            <a:pPr marL="0" indent="0">
              <a:lnSpc>
                <a:spcPct val="135000"/>
              </a:lnSpc>
              <a:buNone/>
            </a:pPr>
            <a:r>
              <a:rPr lang="en-US" sz="1400" dirty="0">
                <a:solidFill>
                  <a:srgbClr val="64748B"/>
                </a:solidFill>
                <a:latin typeface="Century Gothic"/>
              </a:rPr>
              <a:t>Packages and platforms built for startups, agencies, enterprises and public-sector teams.</a:t>
            </a:r>
            <a:endParaRPr lang="en-US" sz="860" dirty="0"/>
          </a:p>
        </p:txBody>
      </p:sp>
      <p:sp>
        <p:nvSpPr>
          <p:cNvPr id="36" name="Shape 34"/>
          <p:cNvSpPr/>
          <p:nvPr/>
        </p:nvSpPr>
        <p:spPr>
          <a:xfrm>
            <a:off x="0" y="4892040"/>
            <a:ext cx="9144000" cy="251460"/>
          </a:xfrm>
          <a:prstGeom prst="rect">
            <a:avLst/>
          </a:prstGeom>
          <a:solidFill>
            <a:srgbClr val="EAECF4"/>
          </a:solidFill>
          <a:ln w="12700">
            <a:solidFill>
              <a:srgbClr val="EAECF4"/>
            </a:solidFill>
            <a:prstDash val="solid"/>
          </a:ln>
        </p:spPr>
        <p:txBody>
          <a:bodyPr/>
          <a:p/>
        </p:txBody>
      </p:sp>
      <p:sp>
        <p:nvSpPr>
          <p:cNvPr id="37" name="Text 35"/>
          <p:cNvSpPr/>
          <p:nvPr/>
        </p:nvSpPr>
        <p:spPr>
          <a:xfrm>
            <a:off x="411480" y="4892040"/>
            <a:ext cx="6400800" cy="251460"/>
          </a:xfrm>
          <a:prstGeom prst="rect">
            <a:avLst/>
          </a:prstGeom>
          <a:noFill/>
          <a:ln/>
        </p:spPr>
        <p:txBody>
          <a:bodyPr wrap="square" lIns="0" tIns="0" rIns="0" bIns="0" rtlCol="0" anchor="ctr"/>
          <a:lstStyle/>
          <a:p>
            <a:pPr marL="0" indent="0" algn="l">
              <a:buNone/>
            </a:pPr>
            <a:r>
              <a:rPr lang="en-US" sz="1400" dirty="0">
                <a:solidFill>
                  <a:srgbClr val="64748B"/>
                </a:solidFill>
                <a:latin typeface="Century Gothic"/>
              </a:rPr>
              <a:t>adspaces.co.zw  ·  info@adspaces.co.zw  ·  Harare, Zimbabwe</a:t>
            </a:r>
            <a:endParaRPr lang="en-US" sz="708"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C1C2E"/>
        </a:solidFill>
        <a:effectLst/>
      </p:bgPr>
    </p:bg>
    <p:spTree>
      <p:nvGrpSpPr>
        <p:cNvPr id="1" name=""/>
        <p:cNvGrpSpPr/>
        <p:nvPr/>
      </p:nvGrpSpPr>
      <p:grpSpPr>
        <a:xfrm>
          <a:off x="0" y="0"/>
          <a:ext cx="0" cy="0"/>
          <a:chOff x="0" y="0"/>
          <a:chExt cx="0" cy="0"/>
        </a:xfrm>
      </p:grpSpPr>
      <p:sp>
        <p:nvSpPr>
          <p:cNvPr id="2" name="Shape 0"/>
          <p:cNvSpPr/>
          <p:nvPr/>
        </p:nvSpPr>
        <p:spPr>
          <a:xfrm>
            <a:off x="411480" y="292608"/>
            <a:ext cx="1280160" cy="237744"/>
          </a:xfrm>
          <a:prstGeom prst="roundRect">
            <a:avLst>
              <a:gd name="adj" fmla="val 15385"/>
            </a:avLst>
          </a:prstGeom>
          <a:solidFill>
            <a:srgbClr val="E63946"/>
          </a:solidFill>
          <a:ln w="12700">
            <a:solidFill>
              <a:srgbClr val="E63946"/>
            </a:solidFill>
            <a:prstDash val="solid"/>
          </a:ln>
        </p:spPr>
        <p:txBody>
          <a:bodyPr/>
          <a:p/>
        </p:txBody>
      </p:sp>
      <p:sp>
        <p:nvSpPr>
          <p:cNvPr id="3" name="Text 1"/>
          <p:cNvSpPr/>
          <p:nvPr/>
        </p:nvSpPr>
        <p:spPr>
          <a:xfrm>
            <a:off x="411480" y="292608"/>
            <a:ext cx="1280160" cy="237744"/>
          </a:xfrm>
          <a:prstGeom prst="rect">
            <a:avLst/>
          </a:prstGeom>
          <a:noFill/>
          <a:ln/>
        </p:spPr>
        <p:txBody>
          <a:bodyPr wrap="square" lIns="0" tIns="0" rIns="0" bIns="0" rtlCol="0" anchor="ctr"/>
          <a:lstStyle/>
          <a:p>
            <a:pPr marL="0" indent="0" algn="ctr">
              <a:buNone/>
            </a:pPr>
            <a:r>
              <a:rPr lang="en-US" sz="2400" b="1" kern="0" spc="150" dirty="0">
                <a:solidFill>
                  <a:srgbClr val="FFFFFF"/>
                </a:solidFill>
                <a:latin typeface="Century Gothic"/>
              </a:rPr>
              <a:t>IMPLEMENTATION</a:t>
            </a:r>
            <a:endParaRPr lang="en-US" sz="708" dirty="0"/>
          </a:p>
        </p:txBody>
      </p:sp>
      <p:sp>
        <p:nvSpPr>
          <p:cNvPr id="4" name="Text 2"/>
          <p:cNvSpPr/>
          <p:nvPr/>
        </p:nvSpPr>
        <p:spPr>
          <a:xfrm>
            <a:off x="411480" y="658368"/>
            <a:ext cx="8321040" cy="457200"/>
          </a:xfrm>
          <a:prstGeom prst="rect">
            <a:avLst/>
          </a:prstGeom>
          <a:noFill/>
          <a:ln/>
        </p:spPr>
        <p:txBody>
          <a:bodyPr wrap="square" lIns="0" tIns="0" rIns="0" bIns="0" rtlCol="0" anchor="ctr"/>
          <a:lstStyle/>
          <a:p>
            <a:pPr marL="0" indent="0">
              <a:buNone/>
            </a:pPr>
            <a:r>
              <a:rPr lang="en-US" sz="3600" b="1" dirty="0">
                <a:solidFill>
                  <a:srgbClr val="FFFFFF"/>
                </a:solidFill>
                <a:latin typeface="Century Gothic"/>
              </a:rPr>
              <a:t>Implementation Model</a:t>
            </a:r>
            <a:endParaRPr lang="en-US" sz="2834" dirty="0"/>
          </a:p>
        </p:txBody>
      </p:sp>
      <p:sp>
        <p:nvSpPr>
          <p:cNvPr id="5" name="Text 3"/>
          <p:cNvSpPr/>
          <p:nvPr/>
        </p:nvSpPr>
        <p:spPr>
          <a:xfrm>
            <a:off x="411480" y="1170432"/>
            <a:ext cx="8321040" cy="274320"/>
          </a:xfrm>
          <a:prstGeom prst="rect">
            <a:avLst/>
          </a:prstGeom>
          <a:noFill/>
          <a:ln/>
        </p:spPr>
        <p:txBody>
          <a:bodyPr wrap="square" lIns="0" tIns="0" rIns="0" bIns="0" rtlCol="0" anchor="ctr"/>
          <a:lstStyle/>
          <a:p>
            <a:pPr marL="0" indent="0">
              <a:buNone/>
            </a:pPr>
            <a:r>
              <a:rPr lang="en-US" sz="2400" i="1" dirty="0">
                <a:solidFill>
                  <a:srgbClr val="9CA3AF"/>
                </a:solidFill>
                <a:latin typeface="Century Gothic"/>
              </a:rPr>
              <a:t>A practical path from campaign brief to measurable operational performance.</a:t>
            </a:r>
            <a:endParaRPr lang="en-US" sz="1163" dirty="0"/>
          </a:p>
        </p:txBody>
      </p:sp>
      <p:sp>
        <p:nvSpPr>
          <p:cNvPr id="6" name="Shape 4"/>
          <p:cNvSpPr/>
          <p:nvPr/>
        </p:nvSpPr>
        <p:spPr>
          <a:xfrm>
            <a:off x="1216152" y="2084832"/>
            <a:ext cx="914400" cy="36576"/>
          </a:xfrm>
          <a:prstGeom prst="rect">
            <a:avLst/>
          </a:prstGeom>
          <a:solidFill>
            <a:srgbClr val="383860"/>
          </a:solidFill>
          <a:ln w="12700">
            <a:solidFill>
              <a:srgbClr val="383860"/>
            </a:solidFill>
            <a:prstDash val="solid"/>
          </a:ln>
        </p:spPr>
        <p:txBody>
          <a:bodyPr/>
          <a:p/>
        </p:txBody>
      </p:sp>
      <p:sp>
        <p:nvSpPr>
          <p:cNvPr id="7" name="Shape 5"/>
          <p:cNvSpPr/>
          <p:nvPr/>
        </p:nvSpPr>
        <p:spPr>
          <a:xfrm>
            <a:off x="667512" y="1828800"/>
            <a:ext cx="548640" cy="548640"/>
          </a:xfrm>
          <a:prstGeom prst="ellipse">
            <a:avLst/>
          </a:prstGeom>
          <a:solidFill>
            <a:srgbClr val="E63946"/>
          </a:solidFill>
          <a:ln w="12700">
            <a:solidFill>
              <a:srgbClr val="E63946"/>
            </a:solidFill>
            <a:prstDash val="solid"/>
          </a:ln>
          <a:effectLst>
            <a:outerShdw blurRad="127000" dist="38100" dir="2700000" algn="bl" rotWithShape="0">
              <a:srgbClr val="000000">
                <a:alpha val="13000"/>
              </a:srgbClr>
            </a:outerShdw>
          </a:effectLst>
        </p:spPr>
        <p:txBody>
          <a:bodyPr/>
          <a:p/>
        </p:txBody>
      </p:sp>
      <p:sp>
        <p:nvSpPr>
          <p:cNvPr id="8" name="Text 6"/>
          <p:cNvSpPr/>
          <p:nvPr/>
        </p:nvSpPr>
        <p:spPr>
          <a:xfrm>
            <a:off x="667512" y="1828800"/>
            <a:ext cx="548640" cy="548640"/>
          </a:xfrm>
          <a:prstGeom prst="rect">
            <a:avLst/>
          </a:prstGeom>
          <a:noFill/>
          <a:ln/>
        </p:spPr>
        <p:txBody>
          <a:bodyPr wrap="square" lIns="0" tIns="0" rIns="0" bIns="0" rtlCol="0" anchor="ctr"/>
          <a:lstStyle/>
          <a:p>
            <a:pPr marL="0" indent="0" algn="ctr">
              <a:buNone/>
            </a:pPr>
            <a:r>
              <a:rPr lang="en-US" sz="1535" b="1" dirty="0">
                <a:solidFill>
                  <a:srgbClr val="FFFFFF"/>
                </a:solidFill>
                <a:latin typeface="Century Gothic"/>
              </a:rPr>
              <a:t>01</a:t>
            </a:r>
            <a:endParaRPr lang="en-US" sz="1113" dirty="0"/>
          </a:p>
        </p:txBody>
      </p:sp>
      <p:sp>
        <p:nvSpPr>
          <p:cNvPr id="9" name="Shape 7"/>
          <p:cNvSpPr/>
          <p:nvPr/>
        </p:nvSpPr>
        <p:spPr>
          <a:xfrm>
            <a:off x="411480" y="2514600"/>
            <a:ext cx="1627632" cy="1645920"/>
          </a:xfrm>
          <a:prstGeom prst="roundRect">
            <a:avLst>
              <a:gd name="adj" fmla="val 5618"/>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10" name="Text 8"/>
          <p:cNvSpPr/>
          <p:nvPr/>
        </p:nvSpPr>
        <p:spPr>
          <a:xfrm>
            <a:off x="539496" y="2651760"/>
            <a:ext cx="1389888" cy="329184"/>
          </a:xfrm>
          <a:prstGeom prst="rect">
            <a:avLst/>
          </a:prstGeom>
          <a:noFill/>
          <a:ln/>
        </p:spPr>
        <p:txBody>
          <a:bodyPr wrap="square" lIns="0" tIns="0" rIns="0" bIns="0" rtlCol="0" anchor="ctr"/>
          <a:lstStyle/>
          <a:p>
            <a:pPr marL="0" indent="0">
              <a:buNone/>
            </a:pPr>
            <a:r>
              <a:rPr lang="en-US" sz="1815" b="1" dirty="0">
                <a:solidFill>
                  <a:srgbClr val="FFFFFF"/>
                </a:solidFill>
                <a:latin typeface="Century Gothic"/>
              </a:rPr>
              <a:t>Discovery</a:t>
            </a:r>
            <a:endParaRPr lang="en-US" sz="1316" dirty="0"/>
          </a:p>
        </p:txBody>
      </p:sp>
      <p:sp>
        <p:nvSpPr>
          <p:cNvPr id="11" name="Text 9"/>
          <p:cNvSpPr/>
          <p:nvPr/>
        </p:nvSpPr>
        <p:spPr>
          <a:xfrm>
            <a:off x="539496" y="3017520"/>
            <a:ext cx="1389888" cy="1005840"/>
          </a:xfrm>
          <a:prstGeom prst="rect">
            <a:avLst/>
          </a:prstGeom>
          <a:noFill/>
          <a:ln/>
        </p:spPr>
        <p:txBody>
          <a:bodyPr wrap="square" lIns="0" tIns="0" rIns="0" bIns="0" rtlCol="0" anchor="ctr"/>
          <a:lstStyle/>
          <a:p>
            <a:pPr marL="0" indent="0">
              <a:lnSpc>
                <a:spcPct val="145000"/>
              </a:lnSpc>
              <a:buNone/>
            </a:pPr>
            <a:r>
              <a:rPr lang="en-US" sz="1400" dirty="0">
                <a:solidFill>
                  <a:srgbClr val="9CA3AF"/>
                </a:solidFill>
                <a:latin typeface="Century Gothic"/>
              </a:rPr>
              <a:t>Define audience, channels, objectives and campaign governance.</a:t>
            </a:r>
            <a:endParaRPr lang="en-US" sz="911" dirty="0"/>
          </a:p>
        </p:txBody>
      </p:sp>
      <p:sp>
        <p:nvSpPr>
          <p:cNvPr id="12" name="Shape 10"/>
          <p:cNvSpPr/>
          <p:nvPr/>
        </p:nvSpPr>
        <p:spPr>
          <a:xfrm>
            <a:off x="2935224" y="2084832"/>
            <a:ext cx="914400" cy="36576"/>
          </a:xfrm>
          <a:prstGeom prst="rect">
            <a:avLst/>
          </a:prstGeom>
          <a:solidFill>
            <a:srgbClr val="383860"/>
          </a:solidFill>
          <a:ln w="12700">
            <a:solidFill>
              <a:srgbClr val="383860"/>
            </a:solidFill>
            <a:prstDash val="solid"/>
          </a:ln>
        </p:spPr>
        <p:txBody>
          <a:bodyPr/>
          <a:p/>
        </p:txBody>
      </p:sp>
      <p:sp>
        <p:nvSpPr>
          <p:cNvPr id="13" name="Shape 11"/>
          <p:cNvSpPr/>
          <p:nvPr/>
        </p:nvSpPr>
        <p:spPr>
          <a:xfrm>
            <a:off x="2386584" y="1828800"/>
            <a:ext cx="548640" cy="548640"/>
          </a:xfrm>
          <a:prstGeom prst="ellipse">
            <a:avLst/>
          </a:prstGeom>
          <a:solidFill>
            <a:srgbClr val="E63946"/>
          </a:solidFill>
          <a:ln w="12700">
            <a:solidFill>
              <a:srgbClr val="E63946"/>
            </a:solidFill>
            <a:prstDash val="solid"/>
          </a:ln>
          <a:effectLst>
            <a:outerShdw blurRad="127000" dist="38100" dir="2700000" algn="bl" rotWithShape="0">
              <a:srgbClr val="000000">
                <a:alpha val="13000"/>
              </a:srgbClr>
            </a:outerShdw>
          </a:effectLst>
        </p:spPr>
        <p:txBody>
          <a:bodyPr/>
          <a:p/>
        </p:txBody>
      </p:sp>
      <p:sp>
        <p:nvSpPr>
          <p:cNvPr id="14" name="Text 12"/>
          <p:cNvSpPr/>
          <p:nvPr/>
        </p:nvSpPr>
        <p:spPr>
          <a:xfrm>
            <a:off x="2386584" y="1828800"/>
            <a:ext cx="548640" cy="548640"/>
          </a:xfrm>
          <a:prstGeom prst="rect">
            <a:avLst/>
          </a:prstGeom>
          <a:noFill/>
          <a:ln/>
        </p:spPr>
        <p:txBody>
          <a:bodyPr wrap="square" lIns="0" tIns="0" rIns="0" bIns="0" rtlCol="0" anchor="ctr"/>
          <a:lstStyle/>
          <a:p>
            <a:pPr marL="0" indent="0" algn="ctr">
              <a:buNone/>
            </a:pPr>
            <a:r>
              <a:rPr lang="en-US" sz="1535" b="1" dirty="0">
                <a:solidFill>
                  <a:srgbClr val="FFFFFF"/>
                </a:solidFill>
                <a:latin typeface="Century Gothic"/>
              </a:rPr>
              <a:t>02</a:t>
            </a:r>
            <a:endParaRPr lang="en-US" sz="1113" dirty="0"/>
          </a:p>
        </p:txBody>
      </p:sp>
      <p:sp>
        <p:nvSpPr>
          <p:cNvPr id="15" name="Shape 13"/>
          <p:cNvSpPr/>
          <p:nvPr/>
        </p:nvSpPr>
        <p:spPr>
          <a:xfrm>
            <a:off x="2130552" y="2514600"/>
            <a:ext cx="1627632" cy="1645920"/>
          </a:xfrm>
          <a:prstGeom prst="roundRect">
            <a:avLst>
              <a:gd name="adj" fmla="val 5618"/>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16" name="Text 14"/>
          <p:cNvSpPr/>
          <p:nvPr/>
        </p:nvSpPr>
        <p:spPr>
          <a:xfrm>
            <a:off x="2258568" y="2651760"/>
            <a:ext cx="1389888" cy="329184"/>
          </a:xfrm>
          <a:prstGeom prst="rect">
            <a:avLst/>
          </a:prstGeom>
          <a:noFill/>
          <a:ln/>
        </p:spPr>
        <p:txBody>
          <a:bodyPr wrap="square" lIns="0" tIns="0" rIns="0" bIns="0" rtlCol="0" anchor="ctr"/>
          <a:lstStyle/>
          <a:p>
            <a:pPr marL="0" indent="0">
              <a:buNone/>
            </a:pPr>
            <a:r>
              <a:rPr lang="en-US" sz="1815" b="1" dirty="0">
                <a:solidFill>
                  <a:srgbClr val="FFFFFF"/>
                </a:solidFill>
                <a:latin typeface="Century Gothic"/>
              </a:rPr>
              <a:t>Setup</a:t>
            </a:r>
            <a:endParaRPr lang="en-US" sz="1316" dirty="0"/>
          </a:p>
        </p:txBody>
      </p:sp>
      <p:sp>
        <p:nvSpPr>
          <p:cNvPr id="17" name="Text 15"/>
          <p:cNvSpPr/>
          <p:nvPr/>
        </p:nvSpPr>
        <p:spPr>
          <a:xfrm>
            <a:off x="2258568" y="3017520"/>
            <a:ext cx="1389888" cy="1005840"/>
          </a:xfrm>
          <a:prstGeom prst="rect">
            <a:avLst/>
          </a:prstGeom>
          <a:noFill/>
          <a:ln/>
        </p:spPr>
        <p:txBody>
          <a:bodyPr wrap="square" lIns="0" tIns="0" rIns="0" bIns="0" rtlCol="0" anchor="ctr"/>
          <a:lstStyle/>
          <a:p>
            <a:pPr marL="0" indent="0">
              <a:lnSpc>
                <a:spcPct val="145000"/>
              </a:lnSpc>
              <a:buNone/>
            </a:pPr>
            <a:r>
              <a:rPr lang="en-US" sz="1400" dirty="0">
                <a:solidFill>
                  <a:srgbClr val="9CA3AF"/>
                </a:solidFill>
                <a:latin typeface="Century Gothic"/>
              </a:rPr>
              <a:t>Configure MediaHub, Flowmark workflows and publication access.</a:t>
            </a:r>
            <a:endParaRPr lang="en-US" sz="911" dirty="0"/>
          </a:p>
        </p:txBody>
      </p:sp>
      <p:sp>
        <p:nvSpPr>
          <p:cNvPr id="18" name="Shape 16"/>
          <p:cNvSpPr/>
          <p:nvPr/>
        </p:nvSpPr>
        <p:spPr>
          <a:xfrm>
            <a:off x="4654296" y="2084832"/>
            <a:ext cx="914400" cy="36576"/>
          </a:xfrm>
          <a:prstGeom prst="rect">
            <a:avLst/>
          </a:prstGeom>
          <a:solidFill>
            <a:srgbClr val="383860"/>
          </a:solidFill>
          <a:ln w="12700">
            <a:solidFill>
              <a:srgbClr val="383860"/>
            </a:solidFill>
            <a:prstDash val="solid"/>
          </a:ln>
        </p:spPr>
        <p:txBody>
          <a:bodyPr/>
          <a:p/>
        </p:txBody>
      </p:sp>
      <p:sp>
        <p:nvSpPr>
          <p:cNvPr id="19" name="Shape 17"/>
          <p:cNvSpPr/>
          <p:nvPr/>
        </p:nvSpPr>
        <p:spPr>
          <a:xfrm>
            <a:off x="4105656" y="1828800"/>
            <a:ext cx="548640" cy="548640"/>
          </a:xfrm>
          <a:prstGeom prst="ellipse">
            <a:avLst/>
          </a:prstGeom>
          <a:solidFill>
            <a:srgbClr val="E63946"/>
          </a:solidFill>
          <a:ln w="12700">
            <a:solidFill>
              <a:srgbClr val="E63946"/>
            </a:solidFill>
            <a:prstDash val="solid"/>
          </a:ln>
          <a:effectLst>
            <a:outerShdw blurRad="127000" dist="38100" dir="2700000" algn="bl" rotWithShape="0">
              <a:srgbClr val="000000">
                <a:alpha val="13000"/>
              </a:srgbClr>
            </a:outerShdw>
          </a:effectLst>
        </p:spPr>
        <p:txBody>
          <a:bodyPr/>
          <a:p/>
        </p:txBody>
      </p:sp>
      <p:sp>
        <p:nvSpPr>
          <p:cNvPr id="20" name="Text 18"/>
          <p:cNvSpPr/>
          <p:nvPr/>
        </p:nvSpPr>
        <p:spPr>
          <a:xfrm>
            <a:off x="4105656" y="1828800"/>
            <a:ext cx="548640" cy="548640"/>
          </a:xfrm>
          <a:prstGeom prst="rect">
            <a:avLst/>
          </a:prstGeom>
          <a:noFill/>
          <a:ln/>
        </p:spPr>
        <p:txBody>
          <a:bodyPr wrap="square" lIns="0" tIns="0" rIns="0" bIns="0" rtlCol="0" anchor="ctr"/>
          <a:lstStyle/>
          <a:p>
            <a:pPr marL="0" indent="0" algn="ctr">
              <a:buNone/>
            </a:pPr>
            <a:r>
              <a:rPr lang="en-US" sz="1535" b="1" dirty="0">
                <a:solidFill>
                  <a:srgbClr val="FFFFFF"/>
                </a:solidFill>
                <a:latin typeface="Century Gothic"/>
              </a:rPr>
              <a:t>03</a:t>
            </a:r>
            <a:endParaRPr lang="en-US" sz="1113" dirty="0"/>
          </a:p>
        </p:txBody>
      </p:sp>
      <p:sp>
        <p:nvSpPr>
          <p:cNvPr id="21" name="Shape 19"/>
          <p:cNvSpPr/>
          <p:nvPr/>
        </p:nvSpPr>
        <p:spPr>
          <a:xfrm>
            <a:off x="3849624" y="2514600"/>
            <a:ext cx="1627632" cy="1645920"/>
          </a:xfrm>
          <a:prstGeom prst="roundRect">
            <a:avLst>
              <a:gd name="adj" fmla="val 5618"/>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22" name="Text 20"/>
          <p:cNvSpPr/>
          <p:nvPr/>
        </p:nvSpPr>
        <p:spPr>
          <a:xfrm>
            <a:off x="3977640" y="2651760"/>
            <a:ext cx="1389888" cy="329184"/>
          </a:xfrm>
          <a:prstGeom prst="rect">
            <a:avLst/>
          </a:prstGeom>
          <a:noFill/>
          <a:ln/>
        </p:spPr>
        <p:txBody>
          <a:bodyPr wrap="square" lIns="0" tIns="0" rIns="0" bIns="0" rtlCol="0" anchor="ctr"/>
          <a:lstStyle/>
          <a:p>
            <a:pPr marL="0" indent="0">
              <a:buNone/>
            </a:pPr>
            <a:r>
              <a:rPr lang="en-US" sz="1815" b="1" dirty="0">
                <a:solidFill>
                  <a:srgbClr val="FFFFFF"/>
                </a:solidFill>
                <a:latin typeface="Century Gothic"/>
              </a:rPr>
              <a:t>Launch</a:t>
            </a:r>
            <a:endParaRPr lang="en-US" sz="1316" dirty="0"/>
          </a:p>
        </p:txBody>
      </p:sp>
      <p:sp>
        <p:nvSpPr>
          <p:cNvPr id="23" name="Text 21"/>
          <p:cNvSpPr/>
          <p:nvPr/>
        </p:nvSpPr>
        <p:spPr>
          <a:xfrm>
            <a:off x="3977640" y="3017520"/>
            <a:ext cx="1389888" cy="1005840"/>
          </a:xfrm>
          <a:prstGeom prst="rect">
            <a:avLst/>
          </a:prstGeom>
          <a:noFill/>
          <a:ln/>
        </p:spPr>
        <p:txBody>
          <a:bodyPr wrap="square" lIns="0" tIns="0" rIns="0" bIns="0" rtlCol="0" anchor="ctr"/>
          <a:lstStyle/>
          <a:p>
            <a:pPr marL="0" indent="0">
              <a:lnSpc>
                <a:spcPct val="145000"/>
              </a:lnSpc>
              <a:buNone/>
            </a:pPr>
            <a:r>
              <a:rPr lang="en-US" sz="1400" dirty="0">
                <a:solidFill>
                  <a:srgbClr val="9CA3AF"/>
                </a:solidFill>
                <a:latin typeface="Century Gothic"/>
              </a:rPr>
              <a:t>Activate campaign distribution and assign delivery ownership.</a:t>
            </a:r>
            <a:endParaRPr lang="en-US" sz="911" dirty="0"/>
          </a:p>
        </p:txBody>
      </p:sp>
      <p:sp>
        <p:nvSpPr>
          <p:cNvPr id="24" name="Shape 22"/>
          <p:cNvSpPr/>
          <p:nvPr/>
        </p:nvSpPr>
        <p:spPr>
          <a:xfrm>
            <a:off x="6373368" y="2084832"/>
            <a:ext cx="914400" cy="36576"/>
          </a:xfrm>
          <a:prstGeom prst="rect">
            <a:avLst/>
          </a:prstGeom>
          <a:solidFill>
            <a:srgbClr val="383860"/>
          </a:solidFill>
          <a:ln w="12700">
            <a:solidFill>
              <a:srgbClr val="383860"/>
            </a:solidFill>
            <a:prstDash val="solid"/>
          </a:ln>
        </p:spPr>
        <p:txBody>
          <a:bodyPr/>
          <a:p/>
        </p:txBody>
      </p:sp>
      <p:sp>
        <p:nvSpPr>
          <p:cNvPr id="25" name="Shape 23"/>
          <p:cNvSpPr/>
          <p:nvPr/>
        </p:nvSpPr>
        <p:spPr>
          <a:xfrm>
            <a:off x="5824728" y="1828800"/>
            <a:ext cx="548640" cy="548640"/>
          </a:xfrm>
          <a:prstGeom prst="ellipse">
            <a:avLst/>
          </a:prstGeom>
          <a:solidFill>
            <a:srgbClr val="E63946"/>
          </a:solidFill>
          <a:ln w="12700">
            <a:solidFill>
              <a:srgbClr val="E63946"/>
            </a:solidFill>
            <a:prstDash val="solid"/>
          </a:ln>
          <a:effectLst>
            <a:outerShdw blurRad="127000" dist="38100" dir="2700000" algn="bl" rotWithShape="0">
              <a:srgbClr val="000000">
                <a:alpha val="13000"/>
              </a:srgbClr>
            </a:outerShdw>
          </a:effectLst>
        </p:spPr>
        <p:txBody>
          <a:bodyPr/>
          <a:p/>
        </p:txBody>
      </p:sp>
      <p:sp>
        <p:nvSpPr>
          <p:cNvPr id="26" name="Text 24"/>
          <p:cNvSpPr/>
          <p:nvPr/>
        </p:nvSpPr>
        <p:spPr>
          <a:xfrm>
            <a:off x="5824728" y="1828800"/>
            <a:ext cx="548640" cy="548640"/>
          </a:xfrm>
          <a:prstGeom prst="rect">
            <a:avLst/>
          </a:prstGeom>
          <a:noFill/>
          <a:ln/>
        </p:spPr>
        <p:txBody>
          <a:bodyPr wrap="square" lIns="0" tIns="0" rIns="0" bIns="0" rtlCol="0" anchor="ctr"/>
          <a:lstStyle/>
          <a:p>
            <a:pPr marL="0" indent="0" algn="ctr">
              <a:buNone/>
            </a:pPr>
            <a:r>
              <a:rPr lang="en-US" sz="1535" b="1" dirty="0">
                <a:solidFill>
                  <a:srgbClr val="FFFFFF"/>
                </a:solidFill>
                <a:latin typeface="Century Gothic"/>
              </a:rPr>
              <a:t>04</a:t>
            </a:r>
            <a:endParaRPr lang="en-US" sz="1113" dirty="0"/>
          </a:p>
        </p:txBody>
      </p:sp>
      <p:sp>
        <p:nvSpPr>
          <p:cNvPr id="27" name="Shape 25"/>
          <p:cNvSpPr/>
          <p:nvPr/>
        </p:nvSpPr>
        <p:spPr>
          <a:xfrm>
            <a:off x="5568696" y="2514600"/>
            <a:ext cx="1627632" cy="1645920"/>
          </a:xfrm>
          <a:prstGeom prst="roundRect">
            <a:avLst>
              <a:gd name="adj" fmla="val 5618"/>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28" name="Text 26"/>
          <p:cNvSpPr/>
          <p:nvPr/>
        </p:nvSpPr>
        <p:spPr>
          <a:xfrm>
            <a:off x="5696712" y="2651760"/>
            <a:ext cx="1389888" cy="329184"/>
          </a:xfrm>
          <a:prstGeom prst="rect">
            <a:avLst/>
          </a:prstGeom>
          <a:noFill/>
          <a:ln/>
        </p:spPr>
        <p:txBody>
          <a:bodyPr wrap="square" lIns="0" tIns="0" rIns="0" bIns="0" rtlCol="0" anchor="ctr"/>
          <a:lstStyle/>
          <a:p>
            <a:pPr marL="0" indent="0">
              <a:buNone/>
            </a:pPr>
            <a:r>
              <a:rPr lang="en-US" sz="1815" b="1" dirty="0">
                <a:solidFill>
                  <a:srgbClr val="FFFFFF"/>
                </a:solidFill>
                <a:latin typeface="Century Gothic"/>
              </a:rPr>
              <a:t>Monitor</a:t>
            </a:r>
            <a:endParaRPr lang="en-US" sz="1316" dirty="0"/>
          </a:p>
        </p:txBody>
      </p:sp>
      <p:sp>
        <p:nvSpPr>
          <p:cNvPr id="29" name="Text 27"/>
          <p:cNvSpPr/>
          <p:nvPr/>
        </p:nvSpPr>
        <p:spPr>
          <a:xfrm>
            <a:off x="5696712" y="3017520"/>
            <a:ext cx="1389888" cy="1005840"/>
          </a:xfrm>
          <a:prstGeom prst="rect">
            <a:avLst/>
          </a:prstGeom>
          <a:noFill/>
          <a:ln/>
        </p:spPr>
        <p:txBody>
          <a:bodyPr wrap="square" lIns="0" tIns="0" rIns="0" bIns="0" rtlCol="0" anchor="ctr"/>
          <a:lstStyle/>
          <a:p>
            <a:pPr marL="0" indent="0">
              <a:lnSpc>
                <a:spcPct val="145000"/>
              </a:lnSpc>
              <a:buNone/>
            </a:pPr>
            <a:r>
              <a:rPr lang="en-US" sz="1400" dirty="0">
                <a:solidFill>
                  <a:srgbClr val="9CA3AF"/>
                </a:solidFill>
                <a:latin typeface="Century Gothic"/>
              </a:rPr>
              <a:t>Track progress, delivery evidence, engagement and performance.</a:t>
            </a:r>
            <a:endParaRPr lang="en-US" sz="911" dirty="0"/>
          </a:p>
        </p:txBody>
      </p:sp>
      <p:sp>
        <p:nvSpPr>
          <p:cNvPr id="30" name="Shape 28"/>
          <p:cNvSpPr/>
          <p:nvPr/>
        </p:nvSpPr>
        <p:spPr>
          <a:xfrm>
            <a:off x="7543800" y="1828800"/>
            <a:ext cx="548640" cy="548640"/>
          </a:xfrm>
          <a:prstGeom prst="ellipse">
            <a:avLst/>
          </a:prstGeom>
          <a:solidFill>
            <a:srgbClr val="E63946"/>
          </a:solidFill>
          <a:ln w="12700">
            <a:solidFill>
              <a:srgbClr val="E63946"/>
            </a:solidFill>
            <a:prstDash val="solid"/>
          </a:ln>
          <a:effectLst>
            <a:outerShdw blurRad="127000" dist="38100" dir="2700000" algn="bl" rotWithShape="0">
              <a:srgbClr val="000000">
                <a:alpha val="13000"/>
              </a:srgbClr>
            </a:outerShdw>
          </a:effectLst>
        </p:spPr>
        <p:txBody>
          <a:bodyPr/>
          <a:p/>
        </p:txBody>
      </p:sp>
      <p:sp>
        <p:nvSpPr>
          <p:cNvPr id="31" name="Text 29"/>
          <p:cNvSpPr/>
          <p:nvPr/>
        </p:nvSpPr>
        <p:spPr>
          <a:xfrm>
            <a:off x="7543800" y="1828800"/>
            <a:ext cx="548640" cy="548640"/>
          </a:xfrm>
          <a:prstGeom prst="rect">
            <a:avLst/>
          </a:prstGeom>
          <a:noFill/>
          <a:ln/>
        </p:spPr>
        <p:txBody>
          <a:bodyPr wrap="square" lIns="0" tIns="0" rIns="0" bIns="0" rtlCol="0" anchor="ctr"/>
          <a:lstStyle/>
          <a:p>
            <a:pPr marL="0" indent="0" algn="ctr">
              <a:buNone/>
            </a:pPr>
            <a:r>
              <a:rPr lang="en-US" sz="1535" b="1" dirty="0">
                <a:solidFill>
                  <a:srgbClr val="FFFFFF"/>
                </a:solidFill>
                <a:latin typeface="Century Gothic"/>
              </a:rPr>
              <a:t>05</a:t>
            </a:r>
            <a:endParaRPr lang="en-US" sz="1113" dirty="0"/>
          </a:p>
        </p:txBody>
      </p:sp>
      <p:sp>
        <p:nvSpPr>
          <p:cNvPr id="32" name="Shape 30"/>
          <p:cNvSpPr/>
          <p:nvPr/>
        </p:nvSpPr>
        <p:spPr>
          <a:xfrm>
            <a:off x="7287768" y="2514600"/>
            <a:ext cx="1627632" cy="1645920"/>
          </a:xfrm>
          <a:prstGeom prst="roundRect">
            <a:avLst>
              <a:gd name="adj" fmla="val 5618"/>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33" name="Text 31"/>
          <p:cNvSpPr/>
          <p:nvPr/>
        </p:nvSpPr>
        <p:spPr>
          <a:xfrm>
            <a:off x="7415784" y="2651760"/>
            <a:ext cx="1389888" cy="329184"/>
          </a:xfrm>
          <a:prstGeom prst="rect">
            <a:avLst/>
          </a:prstGeom>
          <a:noFill/>
          <a:ln/>
        </p:spPr>
        <p:txBody>
          <a:bodyPr wrap="square" lIns="0" tIns="0" rIns="0" bIns="0" rtlCol="0" anchor="ctr"/>
          <a:lstStyle/>
          <a:p>
            <a:pPr marL="0" indent="0">
              <a:buNone/>
            </a:pPr>
            <a:r>
              <a:rPr lang="en-US" sz="1815" b="1" dirty="0">
                <a:solidFill>
                  <a:srgbClr val="FFFFFF"/>
                </a:solidFill>
                <a:latin typeface="Century Gothic"/>
              </a:rPr>
              <a:t>Optimise</a:t>
            </a:r>
            <a:endParaRPr lang="en-US" sz="1316" dirty="0"/>
          </a:p>
        </p:txBody>
      </p:sp>
      <p:sp>
        <p:nvSpPr>
          <p:cNvPr id="34" name="Text 32"/>
          <p:cNvSpPr/>
          <p:nvPr/>
        </p:nvSpPr>
        <p:spPr>
          <a:xfrm>
            <a:off x="7415784" y="3017520"/>
            <a:ext cx="1389888" cy="1005840"/>
          </a:xfrm>
          <a:prstGeom prst="rect">
            <a:avLst/>
          </a:prstGeom>
          <a:noFill/>
          <a:ln/>
        </p:spPr>
        <p:txBody>
          <a:bodyPr wrap="square" lIns="0" tIns="0" rIns="0" bIns="0" rtlCol="0" anchor="ctr"/>
          <a:lstStyle/>
          <a:p>
            <a:pPr marL="0" indent="0">
              <a:lnSpc>
                <a:spcPct val="145000"/>
              </a:lnSpc>
              <a:buNone/>
            </a:pPr>
            <a:r>
              <a:rPr lang="en-US" sz="1400" dirty="0">
                <a:solidFill>
                  <a:srgbClr val="9CA3AF"/>
                </a:solidFill>
                <a:latin typeface="Century Gothic"/>
              </a:rPr>
              <a:t>Use reporting insights to improve reach, workflow speed and ROI.</a:t>
            </a:r>
            <a:endParaRPr lang="en-US" sz="911" dirty="0"/>
          </a:p>
        </p:txBody>
      </p:sp>
      <p:sp>
        <p:nvSpPr>
          <p:cNvPr id="35" name="Shape 33"/>
          <p:cNvSpPr/>
          <p:nvPr/>
        </p:nvSpPr>
        <p:spPr>
          <a:xfrm>
            <a:off x="0" y="4892040"/>
            <a:ext cx="9144000" cy="251460"/>
          </a:xfrm>
          <a:prstGeom prst="rect">
            <a:avLst/>
          </a:prstGeom>
          <a:solidFill>
            <a:srgbClr val="161628"/>
          </a:solidFill>
          <a:ln w="12700">
            <a:solidFill>
              <a:srgbClr val="161628"/>
            </a:solidFill>
            <a:prstDash val="solid"/>
          </a:ln>
        </p:spPr>
        <p:txBody>
          <a:bodyPr/>
          <a:p/>
        </p:txBody>
      </p:sp>
      <p:sp>
        <p:nvSpPr>
          <p:cNvPr id="36" name="Text 34"/>
          <p:cNvSpPr/>
          <p:nvPr/>
        </p:nvSpPr>
        <p:spPr>
          <a:xfrm>
            <a:off x="411480" y="4892040"/>
            <a:ext cx="6400800" cy="251460"/>
          </a:xfrm>
          <a:prstGeom prst="rect">
            <a:avLst/>
          </a:prstGeom>
          <a:noFill/>
          <a:ln/>
        </p:spPr>
        <p:txBody>
          <a:bodyPr wrap="square" lIns="0" tIns="0" rIns="0" bIns="0" rtlCol="0" anchor="ctr"/>
          <a:lstStyle/>
          <a:p>
            <a:pPr marL="0" indent="0" algn="l">
              <a:buNone/>
            </a:pPr>
            <a:r>
              <a:rPr lang="en-US" sz="1400" dirty="0">
                <a:solidFill>
                  <a:srgbClr val="555577"/>
                </a:solidFill>
                <a:latin typeface="Century Gothic"/>
              </a:rPr>
              <a:t>adspaces.co.zw  ·  info@adspaces.co.zw  ·  Harare, Zimbabwe</a:t>
            </a:r>
            <a:endParaRPr lang="en-US" sz="708"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D0D0D"/>
        </a:solidFill>
        <a:effectLst/>
      </p:bgPr>
    </p:bg>
    <p:spTree>
      <p:nvGrpSpPr>
        <p:cNvPr id="1" name=""/>
        <p:cNvGrpSpPr/>
        <p:nvPr/>
      </p:nvGrpSpPr>
      <p:grpSpPr>
        <a:xfrm>
          <a:off x="0" y="0"/>
          <a:ext cx="0" cy="0"/>
          <a:chOff x="0" y="0"/>
          <a:chExt cx="0" cy="0"/>
        </a:xfrm>
      </p:grpSpPr>
      <p:sp>
        <p:nvSpPr>
          <p:cNvPr id="2" name="Shape 0"/>
          <p:cNvSpPr/>
          <p:nvPr/>
        </p:nvSpPr>
        <p:spPr>
          <a:xfrm>
            <a:off x="0" y="0"/>
            <a:ext cx="3474720" cy="5143500"/>
          </a:xfrm>
          <a:prstGeom prst="rect">
            <a:avLst/>
          </a:prstGeom>
          <a:solidFill>
            <a:srgbClr val="E63946"/>
          </a:solidFill>
          <a:ln w="12700">
            <a:solidFill>
              <a:srgbClr val="E63946"/>
            </a:solidFill>
            <a:prstDash val="solid"/>
          </a:ln>
        </p:spPr>
        <p:txBody>
          <a:bodyPr/>
          <a:p/>
        </p:txBody>
      </p:sp>
      <p:sp>
        <p:nvSpPr>
          <p:cNvPr id="3" name="Shape 1"/>
          <p:cNvSpPr/>
          <p:nvPr/>
        </p:nvSpPr>
        <p:spPr>
          <a:xfrm>
            <a:off x="3246120" y="0"/>
            <a:ext cx="502920" cy="5143500"/>
          </a:xfrm>
          <a:prstGeom prst="rect">
            <a:avLst/>
          </a:prstGeom>
          <a:solidFill>
            <a:srgbClr val="C1121F"/>
          </a:solidFill>
          <a:ln w="12700">
            <a:solidFill>
              <a:srgbClr val="C1121F"/>
            </a:solidFill>
            <a:prstDash val="solid"/>
          </a:ln>
        </p:spPr>
        <p:txBody>
          <a:bodyPr/>
          <a:p/>
        </p:txBody>
      </p:sp>
      <p:pic>
        <p:nvPicPr>
          <p:cNvPr id="4" name="Logo"/>
          <p:cNvPicPr>
            <a:picLocks noChangeAspect="1"/>
          </p:cNvPicPr>
          <p:nvPr/>
        </p:nvPicPr>
        <p:blipFill>
          <a:blip r:embed="rId3"/>
          <a:stretch>
            <a:fillRect/>
          </a:stretch>
        </p:blipFill>
        <p:spPr>
          <a:xfrm>
            <a:off x="274638" y="310000"/>
            <a:ext cx="1371600" cy="595440"/>
          </a:xfrm>
          <a:prstGeom prst="rect">
            <a:avLst/>
          </a:prstGeom>
        </p:spPr>
      </p:pic>
      <p:sp>
        <p:nvSpPr>
          <p:cNvPr id="7" name="Text 5"/>
          <p:cNvSpPr/>
          <p:nvPr/>
        </p:nvSpPr>
        <p:spPr>
          <a:xfrm>
            <a:off x="347472" y="1005840"/>
            <a:ext cx="2834640" cy="2286000"/>
          </a:xfrm>
          <a:prstGeom prst="rect">
            <a:avLst/>
          </a:prstGeom>
          <a:noFill/>
          <a:ln/>
        </p:spPr>
        <p:txBody>
          <a:bodyPr wrap="square" lIns="0" tIns="0" rIns="0" bIns="0" rtlCol="0" anchor="ctr"/>
          <a:lstStyle/>
          <a:p>
            <a:pPr marL="0" indent="0">
              <a:lnSpc>
                <a:spcPct val="110000"/>
              </a:lnSpc>
              <a:buNone/>
            </a:pPr>
            <a:r>
              <a:rPr lang="en-US" sz="3600" b="1" dirty="0">
                <a:solidFill>
                  <a:srgbClr val="FFFFFF"/>
                </a:solidFill>
                <a:latin typeface="Century Gothic"/>
              </a:rPr>
              <a:t>Ready to</a:t>
            </a:r>
            <a:endParaRPr lang="en-US" sz="2429" dirty="0"/>
          </a:p>
          <a:p>
            <a:pPr marL="0" indent="0">
              <a:lnSpc>
                <a:spcPct val="110000"/>
              </a:lnSpc>
              <a:buNone/>
            </a:pPr>
            <a:r>
              <a:rPr lang="en-US" sz="3600" b="1" dirty="0">
                <a:solidFill>
                  <a:srgbClr val="FFFFFF"/>
                </a:solidFill>
                <a:latin typeface="Century Gothic"/>
              </a:rPr>
              <a:t>grow your</a:t>
            </a:r>
            <a:endParaRPr lang="en-US" sz="2429" dirty="0"/>
          </a:p>
          <a:p>
            <a:pPr marL="0" indent="0">
              <a:lnSpc>
                <a:spcPct val="110000"/>
              </a:lnSpc>
              <a:buNone/>
            </a:pPr>
            <a:r>
              <a:rPr lang="en-US" sz="3600" b="1" dirty="0" smtClean="0">
                <a:solidFill>
                  <a:srgbClr val="FFFFFF"/>
                </a:solidFill>
                <a:latin typeface="Century Gothic"/>
              </a:rPr>
              <a:t>business?</a:t>
            </a:r>
            <a:endParaRPr lang="en-US" sz="2429" dirty="0"/>
          </a:p>
        </p:txBody>
      </p:sp>
      <p:sp>
        <p:nvSpPr>
          <p:cNvPr id="8" name="Text 6"/>
          <p:cNvSpPr/>
          <p:nvPr/>
        </p:nvSpPr>
        <p:spPr>
          <a:xfrm>
            <a:off x="347472" y="3401568"/>
            <a:ext cx="2834640" cy="1005840"/>
          </a:xfrm>
          <a:prstGeom prst="rect">
            <a:avLst/>
          </a:prstGeom>
          <a:noFill/>
          <a:ln/>
        </p:spPr>
        <p:txBody>
          <a:bodyPr wrap="square" lIns="0" tIns="0" rIns="0" bIns="0" rtlCol="0" anchor="ctr"/>
          <a:lstStyle/>
          <a:p>
            <a:pPr marL="0" indent="0">
              <a:lnSpc>
                <a:spcPct val="145000"/>
              </a:lnSpc>
              <a:buNone/>
            </a:pPr>
            <a:r>
              <a:rPr lang="en-US" sz="1400" dirty="0">
                <a:solidFill>
                  <a:srgbClr val="FFD6D8"/>
                </a:solidFill>
                <a:latin typeface="Century Gothic"/>
              </a:rPr>
              <a:t>Start with any of the three integrated platforms, or combine them into one managed visibility and workflow ecosystem.</a:t>
            </a:r>
            <a:endParaRPr lang="en-US" sz="911" dirty="0"/>
          </a:p>
        </p:txBody>
      </p:sp>
      <p:sp>
        <p:nvSpPr>
          <p:cNvPr id="9" name="Text 7"/>
          <p:cNvSpPr/>
          <p:nvPr/>
        </p:nvSpPr>
        <p:spPr>
          <a:xfrm>
            <a:off x="4160520" y="658368"/>
            <a:ext cx="4572000" cy="256032"/>
          </a:xfrm>
          <a:prstGeom prst="rect">
            <a:avLst/>
          </a:prstGeom>
          <a:noFill/>
          <a:ln/>
        </p:spPr>
        <p:txBody>
          <a:bodyPr wrap="square" lIns="0" tIns="0" rIns="0" bIns="0" rtlCol="0" anchor="ctr"/>
          <a:lstStyle/>
          <a:p>
            <a:pPr marL="0" indent="0">
              <a:buNone/>
            </a:pPr>
            <a:r>
              <a:rPr lang="en-US" sz="2400" b="1" kern="0" spc="300" dirty="0">
                <a:solidFill>
                  <a:srgbClr val="64748B"/>
                </a:solidFill>
                <a:latin typeface="Century Gothic"/>
              </a:rPr>
              <a:t>NEXT STEP</a:t>
            </a:r>
            <a:endParaRPr lang="en-US" sz="810" dirty="0"/>
          </a:p>
        </p:txBody>
      </p:sp>
      <p:sp>
        <p:nvSpPr>
          <p:cNvPr id="10" name="Text 8"/>
          <p:cNvSpPr/>
          <p:nvPr/>
        </p:nvSpPr>
        <p:spPr>
          <a:xfrm>
            <a:off x="4160520" y="987552"/>
            <a:ext cx="4572000" cy="384048"/>
          </a:xfrm>
          <a:prstGeom prst="rect">
            <a:avLst/>
          </a:prstGeom>
          <a:noFill/>
          <a:ln/>
        </p:spPr>
        <p:txBody>
          <a:bodyPr wrap="square" lIns="0" tIns="0" rIns="0" bIns="0" rtlCol="0" anchor="ctr"/>
          <a:lstStyle/>
          <a:p>
            <a:pPr marL="0" indent="0">
              <a:buNone/>
            </a:pPr>
            <a:r>
              <a:rPr lang="en-US" sz="2951" b="1" dirty="0">
                <a:solidFill>
                  <a:srgbClr val="FFFFFF"/>
                </a:solidFill>
                <a:latin typeface="Century Gothic"/>
              </a:rPr>
              <a:t>Three ways to get started</a:t>
            </a:r>
            <a:endParaRPr lang="en-US" sz="1822" dirty="0"/>
          </a:p>
        </p:txBody>
      </p:sp>
      <p:sp>
        <p:nvSpPr>
          <p:cNvPr id="11" name="Shape 9"/>
          <p:cNvSpPr/>
          <p:nvPr/>
        </p:nvSpPr>
        <p:spPr>
          <a:xfrm>
            <a:off x="4160520" y="1572768"/>
            <a:ext cx="4572000" cy="566928"/>
          </a:xfrm>
          <a:prstGeom prst="roundRect">
            <a:avLst>
              <a:gd name="adj" fmla="val 14516"/>
            </a:avLst>
          </a:prstGeom>
          <a:solidFill>
            <a:srgbClr val="E63946"/>
          </a:solidFill>
          <a:ln w="12700">
            <a:solidFill>
              <a:srgbClr val="E63946"/>
            </a:solidFill>
            <a:prstDash val="solid"/>
          </a:ln>
          <a:effectLst>
            <a:outerShdw blurRad="127000" dist="38100" dir="2700000" algn="bl" rotWithShape="0">
              <a:srgbClr val="000000">
                <a:alpha val="13000"/>
              </a:srgbClr>
            </a:outerShdw>
          </a:effectLst>
        </p:spPr>
        <p:txBody>
          <a:bodyPr/>
          <a:p/>
        </p:txBody>
      </p:sp>
      <p:sp>
        <p:nvSpPr>
          <p:cNvPr id="12" name="Text 10"/>
          <p:cNvSpPr/>
          <p:nvPr/>
        </p:nvSpPr>
        <p:spPr>
          <a:xfrm>
            <a:off x="4297680" y="1572768"/>
            <a:ext cx="4297680" cy="566928"/>
          </a:xfrm>
          <a:prstGeom prst="rect">
            <a:avLst/>
          </a:prstGeom>
          <a:noFill/>
          <a:ln/>
        </p:spPr>
        <p:txBody>
          <a:bodyPr wrap="square" lIns="0" tIns="0" rIns="0" bIns="0" rtlCol="0" anchor="ctr"/>
          <a:lstStyle/>
          <a:p>
            <a:pPr marL="0" indent="0" algn="l">
              <a:buNone/>
            </a:pPr>
            <a:r>
              <a:rPr lang="en-US" sz="1466" b="1" dirty="0">
                <a:solidFill>
                  <a:srgbClr val="FFFFFF"/>
                </a:solidFill>
                <a:latin typeface="Century Gothic"/>
              </a:rPr>
              <a:t>Launch Campaign via AdSpaces MediaHub</a:t>
            </a:r>
            <a:endParaRPr lang="en-US" sz="1063" dirty="0"/>
          </a:p>
        </p:txBody>
      </p:sp>
      <p:sp>
        <p:nvSpPr>
          <p:cNvPr id="13" name="Shape 11"/>
          <p:cNvSpPr/>
          <p:nvPr/>
        </p:nvSpPr>
        <p:spPr>
          <a:xfrm>
            <a:off x="4160520" y="2322576"/>
            <a:ext cx="4572000" cy="566928"/>
          </a:xfrm>
          <a:prstGeom prst="roundRect">
            <a:avLst>
              <a:gd name="adj" fmla="val 14516"/>
            </a:avLst>
          </a:prstGeom>
          <a:solidFill>
            <a:srgbClr val="2563EB"/>
          </a:solidFill>
          <a:ln w="12700">
            <a:solidFill>
              <a:srgbClr val="2563EB"/>
            </a:solidFill>
            <a:prstDash val="solid"/>
          </a:ln>
          <a:effectLst>
            <a:outerShdw blurRad="127000" dist="38100" dir="2700000" algn="bl" rotWithShape="0">
              <a:srgbClr val="000000">
                <a:alpha val="13000"/>
              </a:srgbClr>
            </a:outerShdw>
          </a:effectLst>
        </p:spPr>
        <p:txBody>
          <a:bodyPr/>
          <a:p/>
        </p:txBody>
      </p:sp>
      <p:sp>
        <p:nvSpPr>
          <p:cNvPr id="14" name="Text 12"/>
          <p:cNvSpPr/>
          <p:nvPr/>
        </p:nvSpPr>
        <p:spPr>
          <a:xfrm>
            <a:off x="4297680" y="2322576"/>
            <a:ext cx="4297680" cy="566928"/>
          </a:xfrm>
          <a:prstGeom prst="rect">
            <a:avLst/>
          </a:prstGeom>
          <a:noFill/>
          <a:ln/>
        </p:spPr>
        <p:txBody>
          <a:bodyPr wrap="square" lIns="0" tIns="0" rIns="0" bIns="0" rtlCol="0" anchor="ctr"/>
          <a:lstStyle/>
          <a:p>
            <a:pPr marL="0" indent="0" algn="l">
              <a:buNone/>
            </a:pPr>
            <a:r>
              <a:rPr lang="en-US" sz="1466" b="1" dirty="0">
                <a:solidFill>
                  <a:srgbClr val="FFFFFF"/>
                </a:solidFill>
                <a:latin typeface="Century Gothic"/>
              </a:rPr>
              <a:t>Automate Marketing Workflows via Flowmark</a:t>
            </a:r>
            <a:endParaRPr lang="en-US" sz="1063" dirty="0"/>
          </a:p>
        </p:txBody>
      </p:sp>
      <p:sp>
        <p:nvSpPr>
          <p:cNvPr id="15" name="Shape 13"/>
          <p:cNvSpPr/>
          <p:nvPr/>
        </p:nvSpPr>
        <p:spPr>
          <a:xfrm>
            <a:off x="4160520" y="3072384"/>
            <a:ext cx="4572000" cy="566928"/>
          </a:xfrm>
          <a:prstGeom prst="roundRect">
            <a:avLst>
              <a:gd name="adj" fmla="val 14516"/>
            </a:avLst>
          </a:prstGeom>
          <a:solidFill>
            <a:srgbClr val="059669"/>
          </a:solidFill>
          <a:ln w="12700">
            <a:solidFill>
              <a:srgbClr val="059669"/>
            </a:solidFill>
            <a:prstDash val="solid"/>
          </a:ln>
          <a:effectLst>
            <a:outerShdw blurRad="127000" dist="38100" dir="2700000" algn="bl" rotWithShape="0">
              <a:srgbClr val="000000">
                <a:alpha val="13000"/>
              </a:srgbClr>
            </a:outerShdw>
          </a:effectLst>
        </p:spPr>
        <p:txBody>
          <a:bodyPr/>
          <a:p/>
        </p:txBody>
      </p:sp>
      <p:sp>
        <p:nvSpPr>
          <p:cNvPr id="16" name="Text 14"/>
          <p:cNvSpPr/>
          <p:nvPr/>
        </p:nvSpPr>
        <p:spPr>
          <a:xfrm>
            <a:off x="4297680" y="3072384"/>
            <a:ext cx="4297680" cy="566928"/>
          </a:xfrm>
          <a:prstGeom prst="rect">
            <a:avLst/>
          </a:prstGeom>
          <a:noFill/>
          <a:ln/>
        </p:spPr>
        <p:txBody>
          <a:bodyPr wrap="square" lIns="0" tIns="0" rIns="0" bIns="0" rtlCol="0" anchor="ctr"/>
          <a:lstStyle/>
          <a:p>
            <a:pPr marL="0" indent="0" algn="l">
              <a:buNone/>
            </a:pPr>
            <a:r>
              <a:rPr lang="en-US" sz="1466" b="1" dirty="0">
                <a:solidFill>
                  <a:srgbClr val="FFFFFF"/>
                </a:solidFill>
                <a:latin typeface="Century Gothic"/>
              </a:rPr>
              <a:t>Access Publications via NewspaperDirect</a:t>
            </a:r>
            <a:endParaRPr lang="en-US" sz="1063" dirty="0"/>
          </a:p>
        </p:txBody>
      </p:sp>
      <p:sp>
        <p:nvSpPr>
          <p:cNvPr id="17" name="Shape 15"/>
          <p:cNvSpPr/>
          <p:nvPr/>
        </p:nvSpPr>
        <p:spPr>
          <a:xfrm>
            <a:off x="4160520" y="3931920"/>
            <a:ext cx="4572000" cy="16459"/>
          </a:xfrm>
          <a:prstGeom prst="rect">
            <a:avLst/>
          </a:prstGeom>
          <a:solidFill>
            <a:srgbClr val="333355"/>
          </a:solidFill>
          <a:ln w="12700">
            <a:solidFill>
              <a:srgbClr val="333355"/>
            </a:solidFill>
            <a:prstDash val="solid"/>
          </a:ln>
        </p:spPr>
        <p:txBody>
          <a:bodyPr/>
          <a:p/>
        </p:txBody>
      </p:sp>
      <p:sp>
        <p:nvSpPr>
          <p:cNvPr id="18" name="Text 16"/>
          <p:cNvSpPr/>
          <p:nvPr/>
        </p:nvSpPr>
        <p:spPr>
          <a:xfrm>
            <a:off x="4160520" y="4023360"/>
            <a:ext cx="4572000" cy="256032"/>
          </a:xfrm>
          <a:prstGeom prst="rect">
            <a:avLst/>
          </a:prstGeom>
          <a:noFill/>
          <a:ln/>
        </p:spPr>
        <p:txBody>
          <a:bodyPr wrap="square" lIns="0" tIns="0" rIns="0" bIns="0" rtlCol="0" anchor="ctr"/>
          <a:lstStyle/>
          <a:p>
            <a:pPr marL="0" indent="0">
              <a:buNone/>
            </a:pPr>
            <a:r>
              <a:rPr lang="en-US" sz="1674" b="1" dirty="0">
                <a:solidFill>
                  <a:srgbClr val="FFFFFF"/>
                </a:solidFill>
                <a:latin typeface="Century Gothic"/>
              </a:rPr>
              <a:t>adspaces.co.zw</a:t>
            </a:r>
            <a:endParaRPr lang="en-US" sz="1214" dirty="0"/>
          </a:p>
        </p:txBody>
      </p:sp>
      <p:sp>
        <p:nvSpPr>
          <p:cNvPr id="19" name="Text 17"/>
          <p:cNvSpPr/>
          <p:nvPr/>
        </p:nvSpPr>
        <p:spPr>
          <a:xfrm>
            <a:off x="4160520" y="4315968"/>
            <a:ext cx="4572000" cy="228600"/>
          </a:xfrm>
          <a:prstGeom prst="rect">
            <a:avLst/>
          </a:prstGeom>
          <a:noFill/>
          <a:ln/>
        </p:spPr>
        <p:txBody>
          <a:bodyPr wrap="square" lIns="0" tIns="0" rIns="0" bIns="0" rtlCol="0" anchor="ctr"/>
          <a:lstStyle/>
          <a:p>
            <a:pPr marL="0" indent="0">
              <a:buNone/>
            </a:pPr>
            <a:r>
              <a:rPr lang="en-US" sz="1400" dirty="0">
                <a:solidFill>
                  <a:srgbClr val="9CA3AF"/>
                </a:solidFill>
                <a:latin typeface="Century Gothic"/>
              </a:rPr>
              <a:t>info@adspaces.co.zw  ·  Harare, Zimbabwe</a:t>
            </a:r>
            <a:endParaRPr lang="en-US" sz="91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C1C2E"/>
        </a:solidFill>
        <a:effectLst/>
      </p:bgPr>
    </p:bg>
    <p:spTree>
      <p:nvGrpSpPr>
        <p:cNvPr id="1" name=""/>
        <p:cNvGrpSpPr/>
        <p:nvPr/>
      </p:nvGrpSpPr>
      <p:grpSpPr>
        <a:xfrm>
          <a:off x="0" y="0"/>
          <a:ext cx="0" cy="0"/>
          <a:chOff x="0" y="0"/>
          <a:chExt cx="0" cy="0"/>
        </a:xfrm>
      </p:grpSpPr>
      <p:sp>
        <p:nvSpPr>
          <p:cNvPr id="2" name="Shape 0"/>
          <p:cNvSpPr/>
          <p:nvPr/>
        </p:nvSpPr>
        <p:spPr>
          <a:xfrm>
            <a:off x="411480" y="292608"/>
            <a:ext cx="1280160" cy="237744"/>
          </a:xfrm>
          <a:prstGeom prst="roundRect">
            <a:avLst>
              <a:gd name="adj" fmla="val 15385"/>
            </a:avLst>
          </a:prstGeom>
          <a:solidFill>
            <a:srgbClr val="E63946"/>
          </a:solidFill>
          <a:ln w="12700">
            <a:solidFill>
              <a:srgbClr val="E63946"/>
            </a:solidFill>
            <a:prstDash val="solid"/>
          </a:ln>
        </p:spPr>
        <p:txBody>
          <a:bodyPr/>
          <a:p/>
        </p:txBody>
      </p:sp>
      <p:sp>
        <p:nvSpPr>
          <p:cNvPr id="3" name="Text 1"/>
          <p:cNvSpPr/>
          <p:nvPr/>
        </p:nvSpPr>
        <p:spPr>
          <a:xfrm>
            <a:off x="411480" y="292608"/>
            <a:ext cx="1280160" cy="237744"/>
          </a:xfrm>
          <a:prstGeom prst="rect">
            <a:avLst/>
          </a:prstGeom>
          <a:noFill/>
          <a:ln/>
        </p:spPr>
        <p:txBody>
          <a:bodyPr wrap="square" lIns="0" tIns="0" rIns="0" bIns="0" rtlCol="0" anchor="ctr"/>
          <a:lstStyle/>
          <a:p>
            <a:pPr marL="0" indent="0" algn="ctr">
              <a:buNone/>
            </a:pPr>
            <a:r>
              <a:rPr lang="en-US" sz="2400" b="1" kern="0" spc="150" dirty="0">
                <a:solidFill>
                  <a:srgbClr val="FFFFFF"/>
                </a:solidFill>
                <a:latin typeface="Century Gothic"/>
              </a:rPr>
              <a:t>EXECUTIVE VIEW</a:t>
            </a:r>
            <a:endParaRPr lang="en-US" sz="708" dirty="0"/>
          </a:p>
        </p:txBody>
      </p:sp>
      <p:sp>
        <p:nvSpPr>
          <p:cNvPr id="4" name="Text 2"/>
          <p:cNvSpPr/>
          <p:nvPr/>
        </p:nvSpPr>
        <p:spPr>
          <a:xfrm>
            <a:off x="411480" y="658368"/>
            <a:ext cx="8321040" cy="475488"/>
          </a:xfrm>
          <a:prstGeom prst="rect">
            <a:avLst/>
          </a:prstGeom>
          <a:noFill/>
          <a:ln/>
        </p:spPr>
        <p:txBody>
          <a:bodyPr wrap="square" lIns="0" tIns="0" rIns="0" bIns="0" rtlCol="0" anchor="ctr"/>
          <a:lstStyle/>
          <a:p>
            <a:pPr marL="0" indent="0">
              <a:buNone/>
            </a:pPr>
            <a:r>
              <a:rPr lang="en-US" sz="3600" b="1" dirty="0">
                <a:solidFill>
                  <a:srgbClr val="FFFFFF"/>
                </a:solidFill>
                <a:latin typeface="Century Gothic"/>
              </a:rPr>
              <a:t>Executive Summary</a:t>
            </a:r>
            <a:endParaRPr lang="en-US" sz="3036" dirty="0"/>
          </a:p>
        </p:txBody>
      </p:sp>
      <p:sp>
        <p:nvSpPr>
          <p:cNvPr id="5" name="Text 3"/>
          <p:cNvSpPr/>
          <p:nvPr/>
        </p:nvSpPr>
        <p:spPr>
          <a:xfrm>
            <a:off x="411480" y="1170432"/>
            <a:ext cx="8321040" cy="320040"/>
          </a:xfrm>
          <a:prstGeom prst="rect">
            <a:avLst/>
          </a:prstGeom>
          <a:noFill/>
          <a:ln/>
        </p:spPr>
        <p:txBody>
          <a:bodyPr wrap="square" lIns="0" tIns="0" rIns="0" bIns="0" rtlCol="0" anchor="ctr"/>
          <a:lstStyle/>
          <a:p>
            <a:pPr marL="0" indent="0">
              <a:buNone/>
            </a:pPr>
            <a:r>
              <a:rPr lang="en-US" sz="2400" i="1" dirty="0">
                <a:solidFill>
                  <a:srgbClr val="9CA3AF"/>
                </a:solidFill>
                <a:latin typeface="Century Gothic"/>
              </a:rPr>
              <a:t>A unified operating system for visibility, media distribution and campaign performance.</a:t>
            </a:r>
            <a:endParaRPr lang="en-US" sz="1214" dirty="0"/>
          </a:p>
        </p:txBody>
      </p:sp>
      <p:sp>
        <p:nvSpPr>
          <p:cNvPr id="6" name="Text 4"/>
          <p:cNvSpPr/>
          <p:nvPr/>
        </p:nvSpPr>
        <p:spPr>
          <a:xfrm>
            <a:off x="411480" y="1591056"/>
            <a:ext cx="4114800" cy="1280160"/>
          </a:xfrm>
          <a:prstGeom prst="rect">
            <a:avLst/>
          </a:prstGeom>
          <a:noFill/>
          <a:ln/>
        </p:spPr>
        <p:txBody>
          <a:bodyPr wrap="square" lIns="0" tIns="0" rIns="0" bIns="0" rtlCol="0" anchor="ctr"/>
          <a:lstStyle/>
          <a:p>
            <a:pPr marL="0" indent="0">
              <a:lnSpc>
                <a:spcPct val="150000"/>
              </a:lnSpc>
              <a:buNone/>
            </a:pPr>
            <a:r>
              <a:rPr lang="en-US" sz="1466" dirty="0">
                <a:solidFill>
                  <a:srgbClr val="BFC5D9"/>
                </a:solidFill>
                <a:latin typeface="Century Gothic"/>
              </a:rPr>
              <a:t>AdSpaces Group is a marketing, media intelligence and corporate communications ecosystem headquartered in Harare, Zimbabwe. The group combines advertising marketplace access, intelligent workflow automation and digital publishing into one practical growth infrastructure for African organisations.</a:t>
            </a:r>
            <a:endParaRPr lang="en-US" sz="1063" dirty="0"/>
          </a:p>
        </p:txBody>
      </p:sp>
      <p:sp>
        <p:nvSpPr>
          <p:cNvPr id="7" name="Shape 5"/>
          <p:cNvSpPr/>
          <p:nvPr/>
        </p:nvSpPr>
        <p:spPr>
          <a:xfrm>
            <a:off x="4846320" y="1572768"/>
            <a:ext cx="1874520" cy="749808"/>
          </a:xfrm>
          <a:prstGeom prst="roundRect">
            <a:avLst>
              <a:gd name="adj" fmla="val 9756"/>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8" name="Text 6"/>
          <p:cNvSpPr/>
          <p:nvPr/>
        </p:nvSpPr>
        <p:spPr>
          <a:xfrm>
            <a:off x="4956048" y="1609344"/>
            <a:ext cx="1664208" cy="384048"/>
          </a:xfrm>
          <a:prstGeom prst="rect">
            <a:avLst/>
          </a:prstGeom>
          <a:noFill/>
          <a:ln/>
        </p:spPr>
        <p:txBody>
          <a:bodyPr wrap="square" lIns="0" tIns="0" rIns="0" bIns="0" rtlCol="0" anchor="ctr"/>
          <a:lstStyle/>
          <a:p>
            <a:pPr marL="0" indent="0" algn="l">
              <a:buNone/>
            </a:pPr>
            <a:r>
              <a:rPr lang="en-US" sz="2400" b="1" dirty="0">
                <a:solidFill>
                  <a:srgbClr val="E63946"/>
                </a:solidFill>
                <a:latin typeface="Century Gothic"/>
              </a:rPr>
              <a:t>500K+</a:t>
            </a:r>
            <a:endParaRPr lang="en-US" sz="2024" dirty="0"/>
          </a:p>
        </p:txBody>
      </p:sp>
      <p:sp>
        <p:nvSpPr>
          <p:cNvPr id="9" name="Text 7"/>
          <p:cNvSpPr/>
          <p:nvPr/>
        </p:nvSpPr>
        <p:spPr>
          <a:xfrm>
            <a:off x="4956048" y="1993392"/>
            <a:ext cx="1664208" cy="256032"/>
          </a:xfrm>
          <a:prstGeom prst="rect">
            <a:avLst/>
          </a:prstGeom>
          <a:noFill/>
          <a:ln/>
        </p:spPr>
        <p:txBody>
          <a:bodyPr wrap="square" lIns="0" tIns="0" rIns="0" bIns="0" rtlCol="0" anchor="ctr"/>
          <a:lstStyle/>
          <a:p>
            <a:pPr marL="0" indent="0" algn="l">
              <a:buNone/>
            </a:pPr>
            <a:r>
              <a:rPr lang="en-US" sz="1400" dirty="0">
                <a:solidFill>
                  <a:srgbClr val="9CA3AF"/>
                </a:solidFill>
                <a:latin typeface="Century Gothic"/>
              </a:rPr>
              <a:t>Direct audience</a:t>
            </a:r>
            <a:endParaRPr lang="en-US" sz="860" dirty="0"/>
          </a:p>
        </p:txBody>
      </p:sp>
      <p:sp>
        <p:nvSpPr>
          <p:cNvPr id="10" name="Shape 8"/>
          <p:cNvSpPr/>
          <p:nvPr/>
        </p:nvSpPr>
        <p:spPr>
          <a:xfrm>
            <a:off x="6839712" y="1572768"/>
            <a:ext cx="1874520" cy="749808"/>
          </a:xfrm>
          <a:prstGeom prst="roundRect">
            <a:avLst>
              <a:gd name="adj" fmla="val 9756"/>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11" name="Text 9"/>
          <p:cNvSpPr/>
          <p:nvPr/>
        </p:nvSpPr>
        <p:spPr>
          <a:xfrm>
            <a:off x="6949440" y="1609344"/>
            <a:ext cx="1664208" cy="384048"/>
          </a:xfrm>
          <a:prstGeom prst="rect">
            <a:avLst/>
          </a:prstGeom>
          <a:noFill/>
          <a:ln/>
        </p:spPr>
        <p:txBody>
          <a:bodyPr wrap="square" lIns="0" tIns="0" rIns="0" bIns="0" rtlCol="0" anchor="ctr"/>
          <a:lstStyle/>
          <a:p>
            <a:pPr marL="0" indent="0" algn="l">
              <a:buNone/>
            </a:pPr>
            <a:r>
              <a:rPr lang="en-US" sz="2400" b="1" dirty="0">
                <a:solidFill>
                  <a:srgbClr val="E63946"/>
                </a:solidFill>
                <a:latin typeface="Century Gothic"/>
              </a:rPr>
              <a:t>250K+</a:t>
            </a:r>
            <a:endParaRPr lang="en-US" sz="2024" dirty="0"/>
          </a:p>
        </p:txBody>
      </p:sp>
      <p:sp>
        <p:nvSpPr>
          <p:cNvPr id="12" name="Text 10"/>
          <p:cNvSpPr/>
          <p:nvPr/>
        </p:nvSpPr>
        <p:spPr>
          <a:xfrm>
            <a:off x="6949440" y="1993392"/>
            <a:ext cx="1664208" cy="256032"/>
          </a:xfrm>
          <a:prstGeom prst="rect">
            <a:avLst/>
          </a:prstGeom>
          <a:noFill/>
          <a:ln/>
        </p:spPr>
        <p:txBody>
          <a:bodyPr wrap="square" lIns="0" tIns="0" rIns="0" bIns="0" rtlCol="0" anchor="ctr"/>
          <a:lstStyle/>
          <a:p>
            <a:pPr marL="0" indent="0" algn="l">
              <a:buNone/>
            </a:pPr>
            <a:r>
              <a:rPr lang="en-US" sz="1400" dirty="0">
                <a:solidFill>
                  <a:srgbClr val="9CA3AF"/>
                </a:solidFill>
                <a:latin typeface="Century Gothic"/>
              </a:rPr>
              <a:t>WhatsApp reach</a:t>
            </a:r>
            <a:endParaRPr lang="en-US" sz="860" dirty="0"/>
          </a:p>
        </p:txBody>
      </p:sp>
      <p:sp>
        <p:nvSpPr>
          <p:cNvPr id="13" name="Shape 11"/>
          <p:cNvSpPr/>
          <p:nvPr/>
        </p:nvSpPr>
        <p:spPr>
          <a:xfrm>
            <a:off x="4846320" y="2414016"/>
            <a:ext cx="1874520" cy="749808"/>
          </a:xfrm>
          <a:prstGeom prst="roundRect">
            <a:avLst>
              <a:gd name="adj" fmla="val 9756"/>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14" name="Text 12"/>
          <p:cNvSpPr/>
          <p:nvPr/>
        </p:nvSpPr>
        <p:spPr>
          <a:xfrm>
            <a:off x="4956048" y="2450592"/>
            <a:ext cx="1664208" cy="384048"/>
          </a:xfrm>
          <a:prstGeom prst="rect">
            <a:avLst/>
          </a:prstGeom>
          <a:noFill/>
          <a:ln/>
        </p:spPr>
        <p:txBody>
          <a:bodyPr wrap="square" lIns="0" tIns="0" rIns="0" bIns="0" rtlCol="0" anchor="ctr"/>
          <a:lstStyle/>
          <a:p>
            <a:pPr marL="0" indent="0" algn="l">
              <a:buNone/>
            </a:pPr>
            <a:r>
              <a:rPr lang="en-US" sz="2400" b="1" dirty="0">
                <a:solidFill>
                  <a:srgbClr val="E63946"/>
                </a:solidFill>
                <a:latin typeface="Century Gothic"/>
              </a:rPr>
              <a:t>12</a:t>
            </a:r>
            <a:endParaRPr lang="en-US" sz="2024" dirty="0"/>
          </a:p>
        </p:txBody>
      </p:sp>
      <p:sp>
        <p:nvSpPr>
          <p:cNvPr id="15" name="Text 13"/>
          <p:cNvSpPr/>
          <p:nvPr/>
        </p:nvSpPr>
        <p:spPr>
          <a:xfrm>
            <a:off x="4956048" y="2834640"/>
            <a:ext cx="1664208" cy="256032"/>
          </a:xfrm>
          <a:prstGeom prst="rect">
            <a:avLst/>
          </a:prstGeom>
          <a:noFill/>
          <a:ln/>
        </p:spPr>
        <p:txBody>
          <a:bodyPr wrap="square" lIns="0" tIns="0" rIns="0" bIns="0" rtlCol="0" anchor="ctr"/>
          <a:lstStyle/>
          <a:p>
            <a:pPr marL="0" indent="0" algn="l">
              <a:buNone/>
            </a:pPr>
            <a:r>
              <a:rPr lang="en-US" sz="1400" dirty="0">
                <a:solidFill>
                  <a:srgbClr val="9CA3AF"/>
                </a:solidFill>
                <a:latin typeface="Century Gothic"/>
              </a:rPr>
              <a:t>Media categories</a:t>
            </a:r>
            <a:endParaRPr lang="en-US" sz="860" dirty="0"/>
          </a:p>
        </p:txBody>
      </p:sp>
      <p:sp>
        <p:nvSpPr>
          <p:cNvPr id="16" name="Shape 14"/>
          <p:cNvSpPr/>
          <p:nvPr/>
        </p:nvSpPr>
        <p:spPr>
          <a:xfrm>
            <a:off x="6839712" y="2414016"/>
            <a:ext cx="1874520" cy="749808"/>
          </a:xfrm>
          <a:prstGeom prst="roundRect">
            <a:avLst>
              <a:gd name="adj" fmla="val 9756"/>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17" name="Text 15"/>
          <p:cNvSpPr/>
          <p:nvPr/>
        </p:nvSpPr>
        <p:spPr>
          <a:xfrm>
            <a:off x="6949440" y="2450592"/>
            <a:ext cx="1664208" cy="384048"/>
          </a:xfrm>
          <a:prstGeom prst="rect">
            <a:avLst/>
          </a:prstGeom>
          <a:noFill/>
          <a:ln/>
        </p:spPr>
        <p:txBody>
          <a:bodyPr wrap="square" lIns="0" tIns="0" rIns="0" bIns="0" rtlCol="0" anchor="ctr"/>
          <a:lstStyle/>
          <a:p>
            <a:pPr marL="0" indent="0" algn="l">
              <a:buNone/>
            </a:pPr>
            <a:r>
              <a:rPr lang="en-US" sz="2400" b="1" dirty="0">
                <a:solidFill>
                  <a:srgbClr val="E63946"/>
                </a:solidFill>
                <a:latin typeface="Century Gothic"/>
              </a:rPr>
              <a:t>Africa</a:t>
            </a:r>
            <a:endParaRPr lang="en-US" sz="2024" dirty="0"/>
          </a:p>
        </p:txBody>
      </p:sp>
      <p:sp>
        <p:nvSpPr>
          <p:cNvPr id="18" name="Text 16"/>
          <p:cNvSpPr/>
          <p:nvPr/>
        </p:nvSpPr>
        <p:spPr>
          <a:xfrm>
            <a:off x="6949440" y="2834640"/>
            <a:ext cx="1664208" cy="256032"/>
          </a:xfrm>
          <a:prstGeom prst="rect">
            <a:avLst/>
          </a:prstGeom>
          <a:noFill/>
          <a:ln/>
        </p:spPr>
        <p:txBody>
          <a:bodyPr wrap="square" lIns="0" tIns="0" rIns="0" bIns="0" rtlCol="0" anchor="ctr"/>
          <a:lstStyle/>
          <a:p>
            <a:pPr marL="0" indent="0" algn="l">
              <a:buNone/>
            </a:pPr>
            <a:r>
              <a:rPr lang="en-US" sz="1400" dirty="0">
                <a:solidFill>
                  <a:srgbClr val="9CA3AF"/>
                </a:solidFill>
                <a:latin typeface="Century Gothic"/>
              </a:rPr>
              <a:t>Expansion focus</a:t>
            </a:r>
            <a:endParaRPr lang="en-US" sz="860" dirty="0"/>
          </a:p>
        </p:txBody>
      </p:sp>
      <p:sp>
        <p:nvSpPr>
          <p:cNvPr id="19" name="Shape 17"/>
          <p:cNvSpPr/>
          <p:nvPr/>
        </p:nvSpPr>
        <p:spPr>
          <a:xfrm>
            <a:off x="411480" y="3310128"/>
            <a:ext cx="2697480" cy="1353312"/>
          </a:xfrm>
          <a:prstGeom prst="roundRect">
            <a:avLst>
              <a:gd name="adj" fmla="val 6757"/>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20" name="Shape 18"/>
          <p:cNvSpPr/>
          <p:nvPr/>
        </p:nvSpPr>
        <p:spPr>
          <a:xfrm>
            <a:off x="576072" y="3456432"/>
            <a:ext cx="777240" cy="201168"/>
          </a:xfrm>
          <a:prstGeom prst="roundRect">
            <a:avLst>
              <a:gd name="adj" fmla="val 18182"/>
            </a:avLst>
          </a:prstGeom>
          <a:solidFill>
            <a:srgbClr val="E63946"/>
          </a:solidFill>
          <a:ln w="12700">
            <a:solidFill>
              <a:srgbClr val="E63946"/>
            </a:solidFill>
            <a:prstDash val="solid"/>
          </a:ln>
        </p:spPr>
        <p:txBody>
          <a:bodyPr/>
          <a:p/>
        </p:txBody>
      </p:sp>
      <p:sp>
        <p:nvSpPr>
          <p:cNvPr id="21" name="Text 19"/>
          <p:cNvSpPr/>
          <p:nvPr/>
        </p:nvSpPr>
        <p:spPr>
          <a:xfrm>
            <a:off x="576072" y="3456432"/>
            <a:ext cx="777240" cy="201168"/>
          </a:xfrm>
          <a:prstGeom prst="rect">
            <a:avLst/>
          </a:prstGeom>
          <a:noFill/>
          <a:ln/>
        </p:spPr>
        <p:txBody>
          <a:bodyPr wrap="square" lIns="0" tIns="0" rIns="0" bIns="0" rtlCol="0" anchor="ctr"/>
          <a:lstStyle/>
          <a:p>
            <a:pPr marL="0" indent="0" algn="ctr">
              <a:buNone/>
            </a:pPr>
            <a:r>
              <a:rPr lang="en-US" sz="1400" b="1" dirty="0">
                <a:solidFill>
                  <a:srgbClr val="FFFFFF"/>
                </a:solidFill>
                <a:latin typeface="Century Gothic"/>
              </a:rPr>
              <a:t>MARKETPLACE</a:t>
            </a:r>
            <a:endParaRPr lang="en-US" sz="607" dirty="0"/>
          </a:p>
        </p:txBody>
      </p:sp>
      <p:sp>
        <p:nvSpPr>
          <p:cNvPr id="22" name="Text 20"/>
          <p:cNvSpPr/>
          <p:nvPr/>
        </p:nvSpPr>
        <p:spPr>
          <a:xfrm>
            <a:off x="576072" y="3712464"/>
            <a:ext cx="2377440" cy="292608"/>
          </a:xfrm>
          <a:prstGeom prst="rect">
            <a:avLst/>
          </a:prstGeom>
          <a:noFill/>
          <a:ln/>
        </p:spPr>
        <p:txBody>
          <a:bodyPr wrap="square" lIns="0" tIns="0" rIns="0" bIns="0" rtlCol="0" anchor="ctr"/>
          <a:lstStyle/>
          <a:p>
            <a:pPr marL="0" indent="0">
              <a:buNone/>
            </a:pPr>
            <a:r>
              <a:rPr lang="en-US" sz="1815" b="1" dirty="0">
                <a:solidFill>
                  <a:srgbClr val="FFFFFF"/>
                </a:solidFill>
                <a:latin typeface="Century Gothic"/>
              </a:rPr>
              <a:t>MediaHub</a:t>
            </a:r>
            <a:endParaRPr lang="en-US" sz="1316" dirty="0"/>
          </a:p>
        </p:txBody>
      </p:sp>
      <p:sp>
        <p:nvSpPr>
          <p:cNvPr id="23" name="Text 21"/>
          <p:cNvSpPr/>
          <p:nvPr/>
        </p:nvSpPr>
        <p:spPr>
          <a:xfrm>
            <a:off x="576072" y="4041648"/>
            <a:ext cx="2377440" cy="502920"/>
          </a:xfrm>
          <a:prstGeom prst="rect">
            <a:avLst/>
          </a:prstGeom>
          <a:noFill/>
          <a:ln/>
        </p:spPr>
        <p:txBody>
          <a:bodyPr wrap="square" lIns="0" tIns="0" rIns="0" bIns="0" rtlCol="0" anchor="ctr"/>
          <a:lstStyle/>
          <a:p>
            <a:pPr marL="0" indent="0">
              <a:lnSpc>
                <a:spcPct val="135000"/>
              </a:lnSpc>
              <a:buNone/>
            </a:pPr>
            <a:r>
              <a:rPr lang="en-US" sz="1400" dirty="0">
                <a:solidFill>
                  <a:srgbClr val="9CA3AF"/>
                </a:solidFill>
                <a:latin typeface="Century Gothic"/>
              </a:rPr>
              <a:t>Plan and launch campaigns across verified media channels.</a:t>
            </a:r>
            <a:endParaRPr lang="en-US" sz="911" dirty="0"/>
          </a:p>
        </p:txBody>
      </p:sp>
      <p:sp>
        <p:nvSpPr>
          <p:cNvPr id="24" name="Shape 22"/>
          <p:cNvSpPr/>
          <p:nvPr/>
        </p:nvSpPr>
        <p:spPr>
          <a:xfrm>
            <a:off x="3273552" y="3310128"/>
            <a:ext cx="2697480" cy="1353312"/>
          </a:xfrm>
          <a:prstGeom prst="roundRect">
            <a:avLst>
              <a:gd name="adj" fmla="val 6757"/>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25" name="Shape 23"/>
          <p:cNvSpPr/>
          <p:nvPr/>
        </p:nvSpPr>
        <p:spPr>
          <a:xfrm>
            <a:off x="3438144" y="3456432"/>
            <a:ext cx="777240" cy="201168"/>
          </a:xfrm>
          <a:prstGeom prst="roundRect">
            <a:avLst>
              <a:gd name="adj" fmla="val 18182"/>
            </a:avLst>
          </a:prstGeom>
          <a:solidFill>
            <a:srgbClr val="E63946"/>
          </a:solidFill>
          <a:ln w="12700">
            <a:solidFill>
              <a:srgbClr val="E63946"/>
            </a:solidFill>
            <a:prstDash val="solid"/>
          </a:ln>
        </p:spPr>
        <p:txBody>
          <a:bodyPr/>
          <a:p/>
        </p:txBody>
      </p:sp>
      <p:sp>
        <p:nvSpPr>
          <p:cNvPr id="26" name="Text 24"/>
          <p:cNvSpPr/>
          <p:nvPr/>
        </p:nvSpPr>
        <p:spPr>
          <a:xfrm>
            <a:off x="3438144" y="3456432"/>
            <a:ext cx="777240" cy="201168"/>
          </a:xfrm>
          <a:prstGeom prst="rect">
            <a:avLst/>
          </a:prstGeom>
          <a:noFill/>
          <a:ln/>
        </p:spPr>
        <p:txBody>
          <a:bodyPr wrap="square" lIns="0" tIns="0" rIns="0" bIns="0" rtlCol="0" anchor="ctr"/>
          <a:lstStyle/>
          <a:p>
            <a:pPr marL="0" indent="0" algn="ctr">
              <a:buNone/>
            </a:pPr>
            <a:r>
              <a:rPr lang="en-US" sz="1400" b="1" dirty="0">
                <a:solidFill>
                  <a:srgbClr val="FFFFFF"/>
                </a:solidFill>
                <a:latin typeface="Century Gothic"/>
              </a:rPr>
              <a:t>AUTOMATION</a:t>
            </a:r>
            <a:endParaRPr lang="en-US" sz="607" dirty="0"/>
          </a:p>
        </p:txBody>
      </p:sp>
      <p:sp>
        <p:nvSpPr>
          <p:cNvPr id="27" name="Text 25"/>
          <p:cNvSpPr/>
          <p:nvPr/>
        </p:nvSpPr>
        <p:spPr>
          <a:xfrm>
            <a:off x="3438144" y="3712464"/>
            <a:ext cx="2377440" cy="292608"/>
          </a:xfrm>
          <a:prstGeom prst="rect">
            <a:avLst/>
          </a:prstGeom>
          <a:noFill/>
          <a:ln/>
        </p:spPr>
        <p:txBody>
          <a:bodyPr wrap="square" lIns="0" tIns="0" rIns="0" bIns="0" rtlCol="0" anchor="ctr"/>
          <a:lstStyle/>
          <a:p>
            <a:pPr marL="0" indent="0">
              <a:buNone/>
            </a:pPr>
            <a:r>
              <a:rPr lang="en-US" sz="1815" b="1" dirty="0">
                <a:solidFill>
                  <a:srgbClr val="FFFFFF"/>
                </a:solidFill>
                <a:latin typeface="Century Gothic"/>
              </a:rPr>
              <a:t>Flowmark</a:t>
            </a:r>
            <a:endParaRPr lang="en-US" sz="1316" dirty="0"/>
          </a:p>
        </p:txBody>
      </p:sp>
      <p:sp>
        <p:nvSpPr>
          <p:cNvPr id="28" name="Text 26"/>
          <p:cNvSpPr/>
          <p:nvPr/>
        </p:nvSpPr>
        <p:spPr>
          <a:xfrm>
            <a:off x="3438144" y="4041648"/>
            <a:ext cx="2377440" cy="502920"/>
          </a:xfrm>
          <a:prstGeom prst="rect">
            <a:avLst/>
          </a:prstGeom>
          <a:noFill/>
          <a:ln/>
        </p:spPr>
        <p:txBody>
          <a:bodyPr wrap="square" lIns="0" tIns="0" rIns="0" bIns="0" rtlCol="0" anchor="ctr"/>
          <a:lstStyle/>
          <a:p>
            <a:pPr marL="0" indent="0">
              <a:lnSpc>
                <a:spcPct val="135000"/>
              </a:lnSpc>
              <a:buNone/>
            </a:pPr>
            <a:r>
              <a:rPr lang="en-US" sz="1400" dirty="0">
                <a:solidFill>
                  <a:srgbClr val="9CA3AF"/>
                </a:solidFill>
                <a:latin typeface="Century Gothic"/>
              </a:rPr>
              <a:t>Coordinate marketing work from brief to billing.</a:t>
            </a:r>
            <a:endParaRPr lang="en-US" sz="911" dirty="0"/>
          </a:p>
        </p:txBody>
      </p:sp>
      <p:sp>
        <p:nvSpPr>
          <p:cNvPr id="29" name="Shape 27"/>
          <p:cNvSpPr/>
          <p:nvPr/>
        </p:nvSpPr>
        <p:spPr>
          <a:xfrm>
            <a:off x="6135624" y="3310128"/>
            <a:ext cx="2697480" cy="1353312"/>
          </a:xfrm>
          <a:prstGeom prst="roundRect">
            <a:avLst>
              <a:gd name="adj" fmla="val 6757"/>
            </a:avLst>
          </a:prstGeom>
          <a:solidFill>
            <a:srgbClr val="252540"/>
          </a:solidFill>
          <a:ln w="12700">
            <a:solidFill>
              <a:srgbClr val="383860"/>
            </a:solidFill>
            <a:prstDash val="solid"/>
          </a:ln>
          <a:effectLst>
            <a:outerShdw blurRad="101600" dist="25400" dir="2700000" algn="bl" rotWithShape="0">
              <a:srgbClr val="000000">
                <a:alpha val="9000"/>
              </a:srgbClr>
            </a:outerShdw>
          </a:effectLst>
        </p:spPr>
        <p:txBody>
          <a:bodyPr/>
          <a:p/>
        </p:txBody>
      </p:sp>
      <p:sp>
        <p:nvSpPr>
          <p:cNvPr id="30" name="Shape 28"/>
          <p:cNvSpPr/>
          <p:nvPr/>
        </p:nvSpPr>
        <p:spPr>
          <a:xfrm>
            <a:off x="6300216" y="3456432"/>
            <a:ext cx="777240" cy="201168"/>
          </a:xfrm>
          <a:prstGeom prst="roundRect">
            <a:avLst>
              <a:gd name="adj" fmla="val 18182"/>
            </a:avLst>
          </a:prstGeom>
          <a:solidFill>
            <a:srgbClr val="E63946"/>
          </a:solidFill>
          <a:ln w="12700">
            <a:solidFill>
              <a:srgbClr val="E63946"/>
            </a:solidFill>
            <a:prstDash val="solid"/>
          </a:ln>
        </p:spPr>
        <p:txBody>
          <a:bodyPr/>
          <a:p/>
        </p:txBody>
      </p:sp>
      <p:sp>
        <p:nvSpPr>
          <p:cNvPr id="31" name="Text 29"/>
          <p:cNvSpPr/>
          <p:nvPr/>
        </p:nvSpPr>
        <p:spPr>
          <a:xfrm>
            <a:off x="6300216" y="3456432"/>
            <a:ext cx="777240" cy="201168"/>
          </a:xfrm>
          <a:prstGeom prst="rect">
            <a:avLst/>
          </a:prstGeom>
          <a:noFill/>
          <a:ln/>
        </p:spPr>
        <p:txBody>
          <a:bodyPr wrap="square" lIns="0" tIns="0" rIns="0" bIns="0" rtlCol="0" anchor="ctr"/>
          <a:lstStyle/>
          <a:p>
            <a:pPr marL="0" indent="0" algn="ctr">
              <a:buNone/>
            </a:pPr>
            <a:r>
              <a:rPr lang="en-US" sz="1400" b="1" dirty="0">
                <a:solidFill>
                  <a:srgbClr val="FFFFFF"/>
                </a:solidFill>
                <a:latin typeface="Century Gothic"/>
              </a:rPr>
              <a:t>PUBLISHING</a:t>
            </a:r>
            <a:endParaRPr lang="en-US" sz="607" dirty="0"/>
          </a:p>
        </p:txBody>
      </p:sp>
      <p:sp>
        <p:nvSpPr>
          <p:cNvPr id="32" name="Text 30"/>
          <p:cNvSpPr/>
          <p:nvPr/>
        </p:nvSpPr>
        <p:spPr>
          <a:xfrm>
            <a:off x="6300216" y="3712464"/>
            <a:ext cx="2377440" cy="292608"/>
          </a:xfrm>
          <a:prstGeom prst="rect">
            <a:avLst/>
          </a:prstGeom>
          <a:noFill/>
          <a:ln/>
        </p:spPr>
        <p:txBody>
          <a:bodyPr wrap="square" lIns="0" tIns="0" rIns="0" bIns="0" rtlCol="0" anchor="ctr"/>
          <a:lstStyle/>
          <a:p>
            <a:pPr marL="0" indent="0">
              <a:buNone/>
            </a:pPr>
            <a:r>
              <a:rPr lang="en-US" sz="1815" b="1" dirty="0">
                <a:solidFill>
                  <a:srgbClr val="FFFFFF"/>
                </a:solidFill>
                <a:latin typeface="Century Gothic"/>
              </a:rPr>
              <a:t>NewspaperDirect</a:t>
            </a:r>
            <a:endParaRPr lang="en-US" sz="1316" dirty="0"/>
          </a:p>
        </p:txBody>
      </p:sp>
      <p:sp>
        <p:nvSpPr>
          <p:cNvPr id="33" name="Text 31"/>
          <p:cNvSpPr/>
          <p:nvPr/>
        </p:nvSpPr>
        <p:spPr>
          <a:xfrm>
            <a:off x="6300216" y="4041648"/>
            <a:ext cx="2377440" cy="502920"/>
          </a:xfrm>
          <a:prstGeom prst="rect">
            <a:avLst/>
          </a:prstGeom>
          <a:noFill/>
          <a:ln/>
        </p:spPr>
        <p:txBody>
          <a:bodyPr wrap="square" lIns="0" tIns="0" rIns="0" bIns="0" rtlCol="0" anchor="ctr"/>
          <a:lstStyle/>
          <a:p>
            <a:pPr marL="0" indent="0">
              <a:lnSpc>
                <a:spcPct val="135000"/>
              </a:lnSpc>
              <a:buNone/>
            </a:pPr>
            <a:r>
              <a:rPr lang="en-US" sz="1400" dirty="0">
                <a:solidFill>
                  <a:srgbClr val="9CA3AF"/>
                </a:solidFill>
                <a:latin typeface="Century Gothic"/>
              </a:rPr>
              <a:t>Provide digital access to leading publications.</a:t>
            </a:r>
            <a:endParaRPr lang="en-US" sz="911" dirty="0"/>
          </a:p>
        </p:txBody>
      </p:sp>
      <p:sp>
        <p:nvSpPr>
          <p:cNvPr id="34" name="Shape 32"/>
          <p:cNvSpPr/>
          <p:nvPr/>
        </p:nvSpPr>
        <p:spPr>
          <a:xfrm>
            <a:off x="0" y="4892040"/>
            <a:ext cx="9144000" cy="251460"/>
          </a:xfrm>
          <a:prstGeom prst="rect">
            <a:avLst/>
          </a:prstGeom>
          <a:solidFill>
            <a:srgbClr val="161628"/>
          </a:solidFill>
          <a:ln w="12700">
            <a:solidFill>
              <a:srgbClr val="161628"/>
            </a:solidFill>
            <a:prstDash val="solid"/>
          </a:ln>
        </p:spPr>
        <p:txBody>
          <a:bodyPr/>
          <a:p/>
        </p:txBody>
      </p:sp>
      <p:sp>
        <p:nvSpPr>
          <p:cNvPr id="35" name="Text 33"/>
          <p:cNvSpPr/>
          <p:nvPr/>
        </p:nvSpPr>
        <p:spPr>
          <a:xfrm>
            <a:off x="411480" y="4892040"/>
            <a:ext cx="6400800" cy="251460"/>
          </a:xfrm>
          <a:prstGeom prst="rect">
            <a:avLst/>
          </a:prstGeom>
          <a:noFill/>
          <a:ln/>
        </p:spPr>
        <p:txBody>
          <a:bodyPr wrap="square" lIns="0" tIns="0" rIns="0" bIns="0" rtlCol="0" anchor="ctr"/>
          <a:lstStyle/>
          <a:p>
            <a:pPr marL="0" indent="0" algn="l">
              <a:buNone/>
            </a:pPr>
            <a:r>
              <a:rPr lang="en-US" sz="1400" dirty="0">
                <a:solidFill>
                  <a:srgbClr val="555577"/>
                </a:solidFill>
                <a:latin typeface="Century Gothic"/>
              </a:rPr>
              <a:t>adspaces.co.zw  ·  info@adspaces.co.zw  ·  Harare, Zimbabwe</a:t>
            </a:r>
            <a:endParaRPr lang="en-US" sz="708"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4F8"/>
        </a:solidFill>
        <a:effectLst/>
      </p:bgPr>
    </p:bg>
    <p:spTree>
      <p:nvGrpSpPr>
        <p:cNvPr id="1" name=""/>
        <p:cNvGrpSpPr/>
        <p:nvPr/>
      </p:nvGrpSpPr>
      <p:grpSpPr>
        <a:xfrm>
          <a:off x="0" y="0"/>
          <a:ext cx="0" cy="0"/>
          <a:chOff x="0" y="0"/>
          <a:chExt cx="0" cy="0"/>
        </a:xfrm>
      </p:grpSpPr>
      <p:sp>
        <p:nvSpPr>
          <p:cNvPr id="2" name="Shape 0"/>
          <p:cNvSpPr/>
          <p:nvPr/>
        </p:nvSpPr>
        <p:spPr>
          <a:xfrm>
            <a:off x="411480" y="274320"/>
            <a:ext cx="1280160" cy="246888"/>
          </a:xfrm>
          <a:prstGeom prst="roundRect">
            <a:avLst>
              <a:gd name="adj" fmla="val 14815"/>
            </a:avLst>
          </a:prstGeom>
          <a:solidFill>
            <a:srgbClr val="E63946"/>
          </a:solidFill>
          <a:ln w="12700">
            <a:solidFill>
              <a:srgbClr val="E63946"/>
            </a:solidFill>
            <a:prstDash val="solid"/>
          </a:ln>
        </p:spPr>
        <p:txBody>
          <a:bodyPr/>
          <a:p/>
        </p:txBody>
      </p:sp>
      <p:sp>
        <p:nvSpPr>
          <p:cNvPr id="3" name="Text 1"/>
          <p:cNvSpPr/>
          <p:nvPr/>
        </p:nvSpPr>
        <p:spPr>
          <a:xfrm>
            <a:off x="411480" y="274320"/>
            <a:ext cx="1280160" cy="246888"/>
          </a:xfrm>
          <a:prstGeom prst="rect">
            <a:avLst/>
          </a:prstGeom>
          <a:noFill/>
          <a:ln/>
        </p:spPr>
        <p:txBody>
          <a:bodyPr wrap="square" lIns="0" tIns="0" rIns="0" bIns="0" rtlCol="0" anchor="ctr"/>
          <a:lstStyle/>
          <a:p>
            <a:pPr marL="0" indent="0" algn="ctr">
              <a:buNone/>
            </a:pPr>
            <a:r>
              <a:rPr lang="en-US" sz="2400" b="1" kern="0" spc="150" dirty="0">
                <a:solidFill>
                  <a:srgbClr val="FFFFFF"/>
                </a:solidFill>
                <a:latin typeface="Century Gothic"/>
              </a:rPr>
              <a:t>ECOSYSTEM</a:t>
            </a:r>
            <a:endParaRPr lang="en-US" sz="708" dirty="0"/>
          </a:p>
        </p:txBody>
      </p:sp>
      <p:sp>
        <p:nvSpPr>
          <p:cNvPr id="4" name="Text 2"/>
          <p:cNvSpPr/>
          <p:nvPr/>
        </p:nvSpPr>
        <p:spPr>
          <a:xfrm>
            <a:off x="411480" y="640080"/>
            <a:ext cx="8321040" cy="457200"/>
          </a:xfrm>
          <a:prstGeom prst="rect">
            <a:avLst/>
          </a:prstGeom>
          <a:noFill/>
          <a:ln/>
        </p:spPr>
        <p:txBody>
          <a:bodyPr wrap="square" lIns="0" tIns="0" rIns="0" bIns="0" rtlCol="0" anchor="ctr"/>
          <a:lstStyle/>
          <a:p>
            <a:pPr marL="0" indent="0">
              <a:buNone/>
            </a:pPr>
            <a:r>
              <a:rPr lang="en-US" sz="3600" b="1" dirty="0">
                <a:solidFill>
                  <a:srgbClr val="0D0D0D"/>
                </a:solidFill>
                <a:latin typeface="Century Gothic"/>
              </a:rPr>
              <a:t>Ecosystem Architecture</a:t>
            </a:r>
            <a:endParaRPr lang="en-US" sz="2834" dirty="0"/>
          </a:p>
        </p:txBody>
      </p:sp>
      <p:sp>
        <p:nvSpPr>
          <p:cNvPr id="5" name="Text 3"/>
          <p:cNvSpPr/>
          <p:nvPr/>
        </p:nvSpPr>
        <p:spPr>
          <a:xfrm>
            <a:off x="411480" y="1133856"/>
            <a:ext cx="8321040" cy="274320"/>
          </a:xfrm>
          <a:prstGeom prst="rect">
            <a:avLst/>
          </a:prstGeom>
          <a:noFill/>
          <a:ln/>
        </p:spPr>
        <p:txBody>
          <a:bodyPr wrap="square" lIns="0" tIns="0" rIns="0" bIns="0" rtlCol="0" anchor="ctr"/>
          <a:lstStyle/>
          <a:p>
            <a:pPr marL="0" indent="0">
              <a:buNone/>
            </a:pPr>
            <a:r>
              <a:rPr lang="en-US" sz="2400" i="1" dirty="0">
                <a:solidFill>
                  <a:srgbClr val="64748B"/>
                </a:solidFill>
                <a:latin typeface="Century Gothic"/>
              </a:rPr>
              <a:t>Three connected platforms across the full campaign lifecycle.</a:t>
            </a:r>
            <a:endParaRPr lang="en-US" sz="1163" dirty="0"/>
          </a:p>
        </p:txBody>
      </p:sp>
      <p:sp>
        <p:nvSpPr>
          <p:cNvPr id="6" name="Shape 4"/>
          <p:cNvSpPr/>
          <p:nvPr/>
        </p:nvSpPr>
        <p:spPr>
          <a:xfrm>
            <a:off x="411480" y="1536192"/>
            <a:ext cx="2724912" cy="3063240"/>
          </a:xfrm>
          <a:prstGeom prst="roundRect">
            <a:avLst>
              <a:gd name="adj" fmla="val 4027"/>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7" name="Shape 5"/>
          <p:cNvSpPr/>
          <p:nvPr/>
        </p:nvSpPr>
        <p:spPr>
          <a:xfrm>
            <a:off x="594360" y="1719072"/>
            <a:ext cx="274320" cy="274320"/>
          </a:xfrm>
          <a:prstGeom prst="ellipse">
            <a:avLst/>
          </a:prstGeom>
          <a:solidFill>
            <a:srgbClr val="E63946"/>
          </a:solidFill>
          <a:ln w="12700">
            <a:solidFill>
              <a:srgbClr val="E63946"/>
            </a:solidFill>
            <a:prstDash val="solid"/>
          </a:ln>
        </p:spPr>
        <p:txBody>
          <a:bodyPr/>
          <a:p/>
        </p:txBody>
      </p:sp>
      <p:sp>
        <p:nvSpPr>
          <p:cNvPr id="8" name="Text 6"/>
          <p:cNvSpPr/>
          <p:nvPr/>
        </p:nvSpPr>
        <p:spPr>
          <a:xfrm>
            <a:off x="960120" y="1719072"/>
            <a:ext cx="2011680" cy="274320"/>
          </a:xfrm>
          <a:prstGeom prst="rect">
            <a:avLst/>
          </a:prstGeom>
          <a:noFill/>
          <a:ln/>
        </p:spPr>
        <p:txBody>
          <a:bodyPr wrap="square" lIns="0" tIns="0" rIns="0" bIns="0" rtlCol="0" anchor="ctr"/>
          <a:lstStyle/>
          <a:p>
            <a:pPr marL="0" indent="0" algn="l">
              <a:buNone/>
            </a:pPr>
            <a:r>
              <a:rPr lang="en-US" sz="1400" b="1" kern="0" spc="100" dirty="0">
                <a:solidFill>
                  <a:srgbClr val="E63946"/>
                </a:solidFill>
                <a:latin typeface="Century Gothic"/>
              </a:rPr>
              <a:t>LAUNCH &amp; DISTRIBUTE</a:t>
            </a:r>
            <a:endParaRPr lang="en-US" sz="759" dirty="0"/>
          </a:p>
        </p:txBody>
      </p:sp>
      <p:sp>
        <p:nvSpPr>
          <p:cNvPr id="9" name="Text 7"/>
          <p:cNvSpPr/>
          <p:nvPr/>
        </p:nvSpPr>
        <p:spPr>
          <a:xfrm>
            <a:off x="594360" y="2084832"/>
            <a:ext cx="2377440" cy="384048"/>
          </a:xfrm>
          <a:prstGeom prst="rect">
            <a:avLst/>
          </a:prstGeom>
          <a:noFill/>
          <a:ln/>
        </p:spPr>
        <p:txBody>
          <a:bodyPr wrap="square" lIns="0" tIns="0" rIns="0" bIns="0" rtlCol="0" anchor="ctr"/>
          <a:lstStyle/>
          <a:p>
            <a:pPr marL="0" indent="0">
              <a:buNone/>
            </a:pPr>
            <a:r>
              <a:rPr lang="en-US" sz="1884" b="1" dirty="0">
                <a:solidFill>
                  <a:srgbClr val="0D0D0D"/>
                </a:solidFill>
                <a:latin typeface="Century Gothic"/>
              </a:rPr>
              <a:t>AdSpaces MediaHub</a:t>
            </a:r>
            <a:endParaRPr lang="en-US" sz="1366" dirty="0"/>
          </a:p>
        </p:txBody>
      </p:sp>
      <p:sp>
        <p:nvSpPr>
          <p:cNvPr id="10" name="Text 8"/>
          <p:cNvSpPr/>
          <p:nvPr/>
        </p:nvSpPr>
        <p:spPr>
          <a:xfrm>
            <a:off x="594360" y="2505456"/>
            <a:ext cx="2377440" cy="713232"/>
          </a:xfrm>
          <a:prstGeom prst="rect">
            <a:avLst/>
          </a:prstGeom>
          <a:noFill/>
          <a:ln/>
        </p:spPr>
        <p:txBody>
          <a:bodyPr wrap="square" lIns="0" tIns="0" rIns="0" bIns="0" rtlCol="0" anchor="ctr"/>
          <a:lstStyle/>
          <a:p>
            <a:pPr marL="0" indent="0">
              <a:lnSpc>
                <a:spcPct val="140000"/>
              </a:lnSpc>
              <a:buNone/>
            </a:pPr>
            <a:r>
              <a:rPr lang="en-US" sz="1400" dirty="0">
                <a:solidFill>
                  <a:srgbClr val="64748B"/>
                </a:solidFill>
                <a:latin typeface="Century Gothic"/>
              </a:rPr>
              <a:t>Discover, compare, book and monitor advertising campaigns across major channels.</a:t>
            </a:r>
            <a:endParaRPr lang="en-US" sz="911" dirty="0"/>
          </a:p>
        </p:txBody>
      </p:sp>
      <p:sp>
        <p:nvSpPr>
          <p:cNvPr id="11" name="Shape 9"/>
          <p:cNvSpPr/>
          <p:nvPr/>
        </p:nvSpPr>
        <p:spPr>
          <a:xfrm>
            <a:off x="594360" y="3355848"/>
            <a:ext cx="91440" cy="91440"/>
          </a:xfrm>
          <a:prstGeom prst="ellipse">
            <a:avLst/>
          </a:prstGeom>
          <a:solidFill>
            <a:srgbClr val="E63946"/>
          </a:solidFill>
          <a:ln w="12700">
            <a:solidFill>
              <a:srgbClr val="E63946"/>
            </a:solidFill>
            <a:prstDash val="solid"/>
          </a:ln>
        </p:spPr>
        <p:txBody>
          <a:bodyPr/>
          <a:p/>
        </p:txBody>
      </p:sp>
      <p:sp>
        <p:nvSpPr>
          <p:cNvPr id="12" name="Text 10"/>
          <p:cNvSpPr/>
          <p:nvPr/>
        </p:nvSpPr>
        <p:spPr>
          <a:xfrm>
            <a:off x="758952" y="3291840"/>
            <a:ext cx="2194560" cy="274320"/>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Media inventory</a:t>
            </a:r>
            <a:endParaRPr lang="en-US" sz="911" dirty="0"/>
          </a:p>
        </p:txBody>
      </p:sp>
      <p:sp>
        <p:nvSpPr>
          <p:cNvPr id="13" name="Shape 11"/>
          <p:cNvSpPr/>
          <p:nvPr/>
        </p:nvSpPr>
        <p:spPr>
          <a:xfrm>
            <a:off x="594360" y="3666744"/>
            <a:ext cx="91440" cy="91440"/>
          </a:xfrm>
          <a:prstGeom prst="ellipse">
            <a:avLst/>
          </a:prstGeom>
          <a:solidFill>
            <a:srgbClr val="E63946"/>
          </a:solidFill>
          <a:ln w="12700">
            <a:solidFill>
              <a:srgbClr val="E63946"/>
            </a:solidFill>
            <a:prstDash val="solid"/>
          </a:ln>
        </p:spPr>
        <p:txBody>
          <a:bodyPr/>
          <a:p/>
        </p:txBody>
      </p:sp>
      <p:sp>
        <p:nvSpPr>
          <p:cNvPr id="14" name="Text 12"/>
          <p:cNvSpPr/>
          <p:nvPr/>
        </p:nvSpPr>
        <p:spPr>
          <a:xfrm>
            <a:off x="758952" y="3602736"/>
            <a:ext cx="2194560" cy="274320"/>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Campaign launch</a:t>
            </a:r>
            <a:endParaRPr lang="en-US" sz="911" dirty="0"/>
          </a:p>
        </p:txBody>
      </p:sp>
      <p:sp>
        <p:nvSpPr>
          <p:cNvPr id="15" name="Shape 13"/>
          <p:cNvSpPr/>
          <p:nvPr/>
        </p:nvSpPr>
        <p:spPr>
          <a:xfrm>
            <a:off x="594360" y="3977640"/>
            <a:ext cx="91440" cy="91440"/>
          </a:xfrm>
          <a:prstGeom prst="ellipse">
            <a:avLst/>
          </a:prstGeom>
          <a:solidFill>
            <a:srgbClr val="E63946"/>
          </a:solidFill>
          <a:ln w="12700">
            <a:solidFill>
              <a:srgbClr val="E63946"/>
            </a:solidFill>
            <a:prstDash val="solid"/>
          </a:ln>
        </p:spPr>
        <p:txBody>
          <a:bodyPr/>
          <a:p/>
        </p:txBody>
      </p:sp>
      <p:sp>
        <p:nvSpPr>
          <p:cNvPr id="16" name="Text 14"/>
          <p:cNvSpPr/>
          <p:nvPr/>
        </p:nvSpPr>
        <p:spPr>
          <a:xfrm>
            <a:off x="758952" y="3913632"/>
            <a:ext cx="2194560" cy="274320"/>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Performance visibility</a:t>
            </a:r>
            <a:endParaRPr lang="en-US" sz="911" dirty="0"/>
          </a:p>
        </p:txBody>
      </p:sp>
      <p:sp>
        <p:nvSpPr>
          <p:cNvPr id="17" name="Shape 15"/>
          <p:cNvSpPr/>
          <p:nvPr/>
        </p:nvSpPr>
        <p:spPr>
          <a:xfrm>
            <a:off x="3273552" y="1536192"/>
            <a:ext cx="2724912" cy="3063240"/>
          </a:xfrm>
          <a:prstGeom prst="roundRect">
            <a:avLst>
              <a:gd name="adj" fmla="val 4027"/>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18" name="Shape 16"/>
          <p:cNvSpPr/>
          <p:nvPr/>
        </p:nvSpPr>
        <p:spPr>
          <a:xfrm>
            <a:off x="3456432" y="1719072"/>
            <a:ext cx="274320" cy="274320"/>
          </a:xfrm>
          <a:prstGeom prst="ellipse">
            <a:avLst/>
          </a:prstGeom>
          <a:solidFill>
            <a:srgbClr val="2563EB"/>
          </a:solidFill>
          <a:ln w="12700">
            <a:solidFill>
              <a:srgbClr val="2563EB"/>
            </a:solidFill>
            <a:prstDash val="solid"/>
          </a:ln>
        </p:spPr>
        <p:txBody>
          <a:bodyPr/>
          <a:p/>
        </p:txBody>
      </p:sp>
      <p:sp>
        <p:nvSpPr>
          <p:cNvPr id="19" name="Text 17"/>
          <p:cNvSpPr/>
          <p:nvPr/>
        </p:nvSpPr>
        <p:spPr>
          <a:xfrm>
            <a:off x="3822192" y="1719072"/>
            <a:ext cx="2011680" cy="274320"/>
          </a:xfrm>
          <a:prstGeom prst="rect">
            <a:avLst/>
          </a:prstGeom>
          <a:noFill/>
          <a:ln/>
        </p:spPr>
        <p:txBody>
          <a:bodyPr wrap="square" lIns="0" tIns="0" rIns="0" bIns="0" rtlCol="0" anchor="ctr"/>
          <a:lstStyle/>
          <a:p>
            <a:pPr marL="0" indent="0" algn="l">
              <a:buNone/>
            </a:pPr>
            <a:r>
              <a:rPr lang="en-US" sz="1400" b="1" kern="0" spc="100" dirty="0">
                <a:solidFill>
                  <a:srgbClr val="2563EB"/>
                </a:solidFill>
                <a:latin typeface="Century Gothic"/>
              </a:rPr>
              <a:t>WORKFLOW AUTOMATION</a:t>
            </a:r>
            <a:endParaRPr lang="en-US" sz="759" dirty="0"/>
          </a:p>
        </p:txBody>
      </p:sp>
      <p:sp>
        <p:nvSpPr>
          <p:cNvPr id="20" name="Text 18"/>
          <p:cNvSpPr/>
          <p:nvPr/>
        </p:nvSpPr>
        <p:spPr>
          <a:xfrm>
            <a:off x="3456432" y="2084832"/>
            <a:ext cx="2377440" cy="384048"/>
          </a:xfrm>
          <a:prstGeom prst="rect">
            <a:avLst/>
          </a:prstGeom>
          <a:noFill/>
          <a:ln/>
        </p:spPr>
        <p:txBody>
          <a:bodyPr wrap="square" lIns="0" tIns="0" rIns="0" bIns="0" rtlCol="0" anchor="ctr"/>
          <a:lstStyle/>
          <a:p>
            <a:pPr marL="0" indent="0">
              <a:buNone/>
            </a:pPr>
            <a:r>
              <a:rPr lang="en-US" sz="1884" b="1" dirty="0">
                <a:solidFill>
                  <a:srgbClr val="0D0D0D"/>
                </a:solidFill>
                <a:latin typeface="Century Gothic"/>
              </a:rPr>
              <a:t>Flowmark by AdSpaces</a:t>
            </a:r>
            <a:endParaRPr lang="en-US" sz="1366" dirty="0"/>
          </a:p>
        </p:txBody>
      </p:sp>
      <p:sp>
        <p:nvSpPr>
          <p:cNvPr id="21" name="Text 19"/>
          <p:cNvSpPr/>
          <p:nvPr/>
        </p:nvSpPr>
        <p:spPr>
          <a:xfrm>
            <a:off x="3456432" y="2505456"/>
            <a:ext cx="2377440" cy="713232"/>
          </a:xfrm>
          <a:prstGeom prst="rect">
            <a:avLst/>
          </a:prstGeom>
          <a:noFill/>
          <a:ln/>
        </p:spPr>
        <p:txBody>
          <a:bodyPr wrap="square" lIns="0" tIns="0" rIns="0" bIns="0" rtlCol="0" anchor="ctr"/>
          <a:lstStyle/>
          <a:p>
            <a:pPr marL="0" indent="0">
              <a:lnSpc>
                <a:spcPct val="140000"/>
              </a:lnSpc>
              <a:buNone/>
            </a:pPr>
            <a:r>
              <a:rPr lang="en-US" sz="1400" dirty="0">
                <a:solidFill>
                  <a:srgbClr val="64748B"/>
                </a:solidFill>
                <a:latin typeface="Century Gothic"/>
              </a:rPr>
              <a:t>Project management and intelligent workflow automation for marketing teams.</a:t>
            </a:r>
            <a:endParaRPr lang="en-US" sz="911" dirty="0"/>
          </a:p>
        </p:txBody>
      </p:sp>
      <p:sp>
        <p:nvSpPr>
          <p:cNvPr id="22" name="Shape 20"/>
          <p:cNvSpPr/>
          <p:nvPr/>
        </p:nvSpPr>
        <p:spPr>
          <a:xfrm>
            <a:off x="3456432" y="3355848"/>
            <a:ext cx="91440" cy="91440"/>
          </a:xfrm>
          <a:prstGeom prst="ellipse">
            <a:avLst/>
          </a:prstGeom>
          <a:solidFill>
            <a:srgbClr val="2563EB"/>
          </a:solidFill>
          <a:ln w="12700">
            <a:solidFill>
              <a:srgbClr val="2563EB"/>
            </a:solidFill>
            <a:prstDash val="solid"/>
          </a:ln>
        </p:spPr>
        <p:txBody>
          <a:bodyPr/>
          <a:p/>
        </p:txBody>
      </p:sp>
      <p:sp>
        <p:nvSpPr>
          <p:cNvPr id="23" name="Text 21"/>
          <p:cNvSpPr/>
          <p:nvPr/>
        </p:nvSpPr>
        <p:spPr>
          <a:xfrm>
            <a:off x="3621024" y="3291840"/>
            <a:ext cx="2194560" cy="274320"/>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Brief to billing</a:t>
            </a:r>
            <a:endParaRPr lang="en-US" sz="911" dirty="0"/>
          </a:p>
        </p:txBody>
      </p:sp>
      <p:sp>
        <p:nvSpPr>
          <p:cNvPr id="24" name="Shape 22"/>
          <p:cNvSpPr/>
          <p:nvPr/>
        </p:nvSpPr>
        <p:spPr>
          <a:xfrm>
            <a:off x="3456432" y="3666744"/>
            <a:ext cx="91440" cy="91440"/>
          </a:xfrm>
          <a:prstGeom prst="ellipse">
            <a:avLst/>
          </a:prstGeom>
          <a:solidFill>
            <a:srgbClr val="2563EB"/>
          </a:solidFill>
          <a:ln w="12700">
            <a:solidFill>
              <a:srgbClr val="2563EB"/>
            </a:solidFill>
            <a:prstDash val="solid"/>
          </a:ln>
        </p:spPr>
        <p:txBody>
          <a:bodyPr/>
          <a:p/>
        </p:txBody>
      </p:sp>
      <p:sp>
        <p:nvSpPr>
          <p:cNvPr id="25" name="Text 23"/>
          <p:cNvSpPr/>
          <p:nvPr/>
        </p:nvSpPr>
        <p:spPr>
          <a:xfrm>
            <a:off x="3621024" y="3602736"/>
            <a:ext cx="2194560" cy="274320"/>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Team coordination</a:t>
            </a:r>
            <a:endParaRPr lang="en-US" sz="911" dirty="0"/>
          </a:p>
        </p:txBody>
      </p:sp>
      <p:sp>
        <p:nvSpPr>
          <p:cNvPr id="26" name="Shape 24"/>
          <p:cNvSpPr/>
          <p:nvPr/>
        </p:nvSpPr>
        <p:spPr>
          <a:xfrm>
            <a:off x="3456432" y="3977640"/>
            <a:ext cx="91440" cy="91440"/>
          </a:xfrm>
          <a:prstGeom prst="ellipse">
            <a:avLst/>
          </a:prstGeom>
          <a:solidFill>
            <a:srgbClr val="2563EB"/>
          </a:solidFill>
          <a:ln w="12700">
            <a:solidFill>
              <a:srgbClr val="2563EB"/>
            </a:solidFill>
            <a:prstDash val="solid"/>
          </a:ln>
        </p:spPr>
        <p:txBody>
          <a:bodyPr/>
          <a:p/>
        </p:txBody>
      </p:sp>
      <p:sp>
        <p:nvSpPr>
          <p:cNvPr id="27" name="Text 25"/>
          <p:cNvSpPr/>
          <p:nvPr/>
        </p:nvSpPr>
        <p:spPr>
          <a:xfrm>
            <a:off x="3621024" y="3913632"/>
            <a:ext cx="2194560" cy="274320"/>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Analytics dashboards</a:t>
            </a:r>
            <a:endParaRPr lang="en-US" sz="911" dirty="0"/>
          </a:p>
        </p:txBody>
      </p:sp>
      <p:sp>
        <p:nvSpPr>
          <p:cNvPr id="28" name="Shape 26"/>
          <p:cNvSpPr/>
          <p:nvPr/>
        </p:nvSpPr>
        <p:spPr>
          <a:xfrm>
            <a:off x="6135624" y="1536192"/>
            <a:ext cx="2724912" cy="3063240"/>
          </a:xfrm>
          <a:prstGeom prst="roundRect">
            <a:avLst>
              <a:gd name="adj" fmla="val 4027"/>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29" name="Shape 27"/>
          <p:cNvSpPr/>
          <p:nvPr/>
        </p:nvSpPr>
        <p:spPr>
          <a:xfrm>
            <a:off x="6318504" y="1719072"/>
            <a:ext cx="274320" cy="274320"/>
          </a:xfrm>
          <a:prstGeom prst="ellipse">
            <a:avLst/>
          </a:prstGeom>
          <a:solidFill>
            <a:srgbClr val="059669"/>
          </a:solidFill>
          <a:ln w="12700">
            <a:solidFill>
              <a:srgbClr val="059669"/>
            </a:solidFill>
            <a:prstDash val="solid"/>
          </a:ln>
        </p:spPr>
        <p:txBody>
          <a:bodyPr/>
          <a:p/>
        </p:txBody>
      </p:sp>
      <p:sp>
        <p:nvSpPr>
          <p:cNvPr id="30" name="Text 28"/>
          <p:cNvSpPr/>
          <p:nvPr/>
        </p:nvSpPr>
        <p:spPr>
          <a:xfrm>
            <a:off x="6684264" y="1719072"/>
            <a:ext cx="2011680" cy="274320"/>
          </a:xfrm>
          <a:prstGeom prst="rect">
            <a:avLst/>
          </a:prstGeom>
          <a:noFill/>
          <a:ln/>
        </p:spPr>
        <p:txBody>
          <a:bodyPr wrap="square" lIns="0" tIns="0" rIns="0" bIns="0" rtlCol="0" anchor="ctr"/>
          <a:lstStyle/>
          <a:p>
            <a:pPr marL="0" indent="0" algn="l">
              <a:buNone/>
            </a:pPr>
            <a:r>
              <a:rPr lang="en-US" sz="1400" b="1" kern="0" spc="100" dirty="0">
                <a:solidFill>
                  <a:srgbClr val="059669"/>
                </a:solidFill>
                <a:latin typeface="Century Gothic"/>
              </a:rPr>
              <a:t>DIGITAL PUBLISHING</a:t>
            </a:r>
            <a:endParaRPr lang="en-US" sz="759" dirty="0"/>
          </a:p>
        </p:txBody>
      </p:sp>
      <p:sp>
        <p:nvSpPr>
          <p:cNvPr id="31" name="Text 29"/>
          <p:cNvSpPr/>
          <p:nvPr/>
        </p:nvSpPr>
        <p:spPr>
          <a:xfrm>
            <a:off x="6318504" y="2084832"/>
            <a:ext cx="2377440" cy="384048"/>
          </a:xfrm>
          <a:prstGeom prst="rect">
            <a:avLst/>
          </a:prstGeom>
          <a:noFill/>
          <a:ln/>
        </p:spPr>
        <p:txBody>
          <a:bodyPr wrap="square" lIns="0" tIns="0" rIns="0" bIns="0" rtlCol="0" anchor="ctr"/>
          <a:lstStyle/>
          <a:p>
            <a:pPr marL="0" indent="0">
              <a:buNone/>
            </a:pPr>
            <a:r>
              <a:rPr lang="en-US" sz="1884" b="1" dirty="0">
                <a:solidFill>
                  <a:srgbClr val="0D0D0D"/>
                </a:solidFill>
                <a:latin typeface="Century Gothic"/>
              </a:rPr>
              <a:t>NewspaperDirect</a:t>
            </a:r>
            <a:endParaRPr lang="en-US" sz="1366" dirty="0"/>
          </a:p>
        </p:txBody>
      </p:sp>
      <p:sp>
        <p:nvSpPr>
          <p:cNvPr id="32" name="Text 30"/>
          <p:cNvSpPr/>
          <p:nvPr/>
        </p:nvSpPr>
        <p:spPr>
          <a:xfrm>
            <a:off x="6318504" y="2505456"/>
            <a:ext cx="2377440" cy="713232"/>
          </a:xfrm>
          <a:prstGeom prst="rect">
            <a:avLst/>
          </a:prstGeom>
          <a:noFill/>
          <a:ln/>
        </p:spPr>
        <p:txBody>
          <a:bodyPr wrap="square" lIns="0" tIns="0" rIns="0" bIns="0" rtlCol="0" anchor="ctr"/>
          <a:lstStyle/>
          <a:p>
            <a:pPr marL="0" indent="0">
              <a:lnSpc>
                <a:spcPct val="140000"/>
              </a:lnSpc>
              <a:buNone/>
            </a:pPr>
            <a:r>
              <a:rPr lang="en-US" sz="1400" dirty="0">
                <a:solidFill>
                  <a:srgbClr val="64748B"/>
                </a:solidFill>
                <a:latin typeface="Century Gothic"/>
              </a:rPr>
              <a:t>Corporate access to leading newspapers and publication intelligence.</a:t>
            </a:r>
            <a:endParaRPr lang="en-US" sz="911" dirty="0"/>
          </a:p>
        </p:txBody>
      </p:sp>
      <p:sp>
        <p:nvSpPr>
          <p:cNvPr id="33" name="Shape 31"/>
          <p:cNvSpPr/>
          <p:nvPr/>
        </p:nvSpPr>
        <p:spPr>
          <a:xfrm>
            <a:off x="6318504" y="3355848"/>
            <a:ext cx="91440" cy="91440"/>
          </a:xfrm>
          <a:prstGeom prst="ellipse">
            <a:avLst/>
          </a:prstGeom>
          <a:solidFill>
            <a:srgbClr val="059669"/>
          </a:solidFill>
          <a:ln w="12700">
            <a:solidFill>
              <a:srgbClr val="059669"/>
            </a:solidFill>
            <a:prstDash val="solid"/>
          </a:ln>
        </p:spPr>
        <p:txBody>
          <a:bodyPr/>
          <a:p/>
        </p:txBody>
      </p:sp>
      <p:sp>
        <p:nvSpPr>
          <p:cNvPr id="34" name="Text 32"/>
          <p:cNvSpPr/>
          <p:nvPr/>
        </p:nvSpPr>
        <p:spPr>
          <a:xfrm>
            <a:off x="6483096" y="3291840"/>
            <a:ext cx="2194560" cy="274320"/>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Daily content</a:t>
            </a:r>
            <a:endParaRPr lang="en-US" sz="911" dirty="0"/>
          </a:p>
        </p:txBody>
      </p:sp>
      <p:sp>
        <p:nvSpPr>
          <p:cNvPr id="35" name="Shape 33"/>
          <p:cNvSpPr/>
          <p:nvPr/>
        </p:nvSpPr>
        <p:spPr>
          <a:xfrm>
            <a:off x="6318504" y="3666744"/>
            <a:ext cx="91440" cy="91440"/>
          </a:xfrm>
          <a:prstGeom prst="ellipse">
            <a:avLst/>
          </a:prstGeom>
          <a:solidFill>
            <a:srgbClr val="059669"/>
          </a:solidFill>
          <a:ln w="12700">
            <a:solidFill>
              <a:srgbClr val="059669"/>
            </a:solidFill>
            <a:prstDash val="solid"/>
          </a:ln>
        </p:spPr>
        <p:txBody>
          <a:bodyPr/>
          <a:p/>
        </p:txBody>
      </p:sp>
      <p:sp>
        <p:nvSpPr>
          <p:cNvPr id="36" name="Text 34"/>
          <p:cNvSpPr/>
          <p:nvPr/>
        </p:nvSpPr>
        <p:spPr>
          <a:xfrm>
            <a:off x="6483096" y="3602736"/>
            <a:ext cx="2194560" cy="274320"/>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Corporate subscriptions</a:t>
            </a:r>
            <a:endParaRPr lang="en-US" sz="911" dirty="0"/>
          </a:p>
        </p:txBody>
      </p:sp>
      <p:sp>
        <p:nvSpPr>
          <p:cNvPr id="37" name="Shape 35"/>
          <p:cNvSpPr/>
          <p:nvPr/>
        </p:nvSpPr>
        <p:spPr>
          <a:xfrm>
            <a:off x="6318504" y="3977640"/>
            <a:ext cx="91440" cy="91440"/>
          </a:xfrm>
          <a:prstGeom prst="ellipse">
            <a:avLst/>
          </a:prstGeom>
          <a:solidFill>
            <a:srgbClr val="059669"/>
          </a:solidFill>
          <a:ln w="12700">
            <a:solidFill>
              <a:srgbClr val="059669"/>
            </a:solidFill>
            <a:prstDash val="solid"/>
          </a:ln>
        </p:spPr>
        <p:txBody>
          <a:bodyPr/>
          <a:p/>
        </p:txBody>
      </p:sp>
      <p:sp>
        <p:nvSpPr>
          <p:cNvPr id="38" name="Text 36"/>
          <p:cNvSpPr/>
          <p:nvPr/>
        </p:nvSpPr>
        <p:spPr>
          <a:xfrm>
            <a:off x="6483096" y="3913632"/>
            <a:ext cx="2194560" cy="274320"/>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Archive access</a:t>
            </a:r>
            <a:endParaRPr lang="en-US" sz="911" dirty="0"/>
          </a:p>
        </p:txBody>
      </p:sp>
      <p:sp>
        <p:nvSpPr>
          <p:cNvPr id="39" name="Shape 37"/>
          <p:cNvSpPr/>
          <p:nvPr/>
        </p:nvSpPr>
        <p:spPr>
          <a:xfrm>
            <a:off x="411480" y="4645152"/>
            <a:ext cx="8321040" cy="201168"/>
          </a:xfrm>
          <a:prstGeom prst="roundRect">
            <a:avLst>
              <a:gd name="adj" fmla="val 22727"/>
            </a:avLst>
          </a:prstGeom>
          <a:solidFill>
            <a:srgbClr val="1C1C2E"/>
          </a:solidFill>
          <a:ln w="12700">
            <a:solidFill>
              <a:srgbClr val="1C1C2E"/>
            </a:solidFill>
            <a:prstDash val="solid"/>
          </a:ln>
        </p:spPr>
        <p:txBody>
          <a:bodyPr/>
          <a:p/>
        </p:txBody>
      </p:sp>
      <p:sp>
        <p:nvSpPr>
          <p:cNvPr id="40" name="Text 38"/>
          <p:cNvSpPr/>
          <p:nvPr/>
        </p:nvSpPr>
        <p:spPr>
          <a:xfrm>
            <a:off x="658368" y="4645152"/>
            <a:ext cx="1005840" cy="201168"/>
          </a:xfrm>
          <a:prstGeom prst="rect">
            <a:avLst/>
          </a:prstGeom>
          <a:noFill/>
          <a:ln/>
        </p:spPr>
        <p:txBody>
          <a:bodyPr wrap="square" lIns="0" tIns="0" rIns="0" bIns="0" rtlCol="0" anchor="ctr"/>
          <a:lstStyle/>
          <a:p>
            <a:pPr marL="0" indent="0" algn="ctr">
              <a:buNone/>
            </a:pPr>
            <a:r>
              <a:rPr lang="en-US" sz="1400" b="1" kern="0" spc="100" dirty="0">
                <a:solidFill>
                  <a:srgbClr val="E63946"/>
                </a:solidFill>
                <a:latin typeface="Century Gothic"/>
              </a:rPr>
              <a:t>BRIEF</a:t>
            </a:r>
            <a:endParaRPr lang="en-US" sz="657" dirty="0"/>
          </a:p>
        </p:txBody>
      </p:sp>
      <p:sp>
        <p:nvSpPr>
          <p:cNvPr id="41" name="Text 39"/>
          <p:cNvSpPr/>
          <p:nvPr/>
        </p:nvSpPr>
        <p:spPr>
          <a:xfrm>
            <a:off x="1591056" y="4645152"/>
            <a:ext cx="182880" cy="201168"/>
          </a:xfrm>
          <a:prstGeom prst="rect">
            <a:avLst/>
          </a:prstGeom>
          <a:noFill/>
          <a:ln/>
        </p:spPr>
        <p:txBody>
          <a:bodyPr wrap="square" lIns="0" tIns="0" rIns="0" bIns="0" rtlCol="0" anchor="ctr"/>
          <a:lstStyle/>
          <a:p>
            <a:pPr marL="0" indent="0" algn="ctr">
              <a:buNone/>
            </a:pPr>
            <a:r>
              <a:rPr lang="en-US" sz="1400" dirty="0">
                <a:solidFill>
                  <a:srgbClr val="64748B"/>
                </a:solidFill>
                <a:latin typeface="Century Gothic"/>
              </a:rPr>
              <a:t>→</a:t>
            </a:r>
            <a:endParaRPr lang="en-US" sz="708" dirty="0"/>
          </a:p>
        </p:txBody>
      </p:sp>
      <p:sp>
        <p:nvSpPr>
          <p:cNvPr id="42" name="Text 40"/>
          <p:cNvSpPr/>
          <p:nvPr/>
        </p:nvSpPr>
        <p:spPr>
          <a:xfrm>
            <a:off x="1828800" y="4645152"/>
            <a:ext cx="1005840" cy="201168"/>
          </a:xfrm>
          <a:prstGeom prst="rect">
            <a:avLst/>
          </a:prstGeom>
          <a:noFill/>
          <a:ln/>
        </p:spPr>
        <p:txBody>
          <a:bodyPr wrap="square" lIns="0" tIns="0" rIns="0" bIns="0" rtlCol="0" anchor="ctr"/>
          <a:lstStyle/>
          <a:p>
            <a:pPr marL="0" indent="0" algn="ctr">
              <a:buNone/>
            </a:pPr>
            <a:r>
              <a:rPr lang="en-US" sz="1400" b="1" kern="0" spc="100" dirty="0">
                <a:solidFill>
                  <a:srgbClr val="FFFFFF"/>
                </a:solidFill>
                <a:latin typeface="Century Gothic"/>
              </a:rPr>
              <a:t>PLAN</a:t>
            </a:r>
            <a:endParaRPr lang="en-US" sz="657" dirty="0"/>
          </a:p>
        </p:txBody>
      </p:sp>
      <p:sp>
        <p:nvSpPr>
          <p:cNvPr id="43" name="Text 41"/>
          <p:cNvSpPr/>
          <p:nvPr/>
        </p:nvSpPr>
        <p:spPr>
          <a:xfrm>
            <a:off x="2761488" y="4645152"/>
            <a:ext cx="182880" cy="201168"/>
          </a:xfrm>
          <a:prstGeom prst="rect">
            <a:avLst/>
          </a:prstGeom>
          <a:noFill/>
          <a:ln/>
        </p:spPr>
        <p:txBody>
          <a:bodyPr wrap="square" lIns="0" tIns="0" rIns="0" bIns="0" rtlCol="0" anchor="ctr"/>
          <a:lstStyle/>
          <a:p>
            <a:pPr marL="0" indent="0" algn="ctr">
              <a:buNone/>
            </a:pPr>
            <a:r>
              <a:rPr lang="en-US" sz="1400" dirty="0">
                <a:solidFill>
                  <a:srgbClr val="64748B"/>
                </a:solidFill>
                <a:latin typeface="Century Gothic"/>
              </a:rPr>
              <a:t>→</a:t>
            </a:r>
            <a:endParaRPr lang="en-US" sz="708" dirty="0"/>
          </a:p>
        </p:txBody>
      </p:sp>
      <p:sp>
        <p:nvSpPr>
          <p:cNvPr id="44" name="Text 42"/>
          <p:cNvSpPr/>
          <p:nvPr/>
        </p:nvSpPr>
        <p:spPr>
          <a:xfrm>
            <a:off x="2999232" y="4645152"/>
            <a:ext cx="1005840" cy="201168"/>
          </a:xfrm>
          <a:prstGeom prst="rect">
            <a:avLst/>
          </a:prstGeom>
          <a:noFill/>
          <a:ln/>
        </p:spPr>
        <p:txBody>
          <a:bodyPr wrap="square" lIns="0" tIns="0" rIns="0" bIns="0" rtlCol="0" anchor="ctr"/>
          <a:lstStyle/>
          <a:p>
            <a:pPr marL="0" indent="0" algn="ctr">
              <a:buNone/>
            </a:pPr>
            <a:r>
              <a:rPr lang="en-US" sz="1400" b="1" kern="0" spc="100" dirty="0">
                <a:solidFill>
                  <a:srgbClr val="FFFFFF"/>
                </a:solidFill>
                <a:latin typeface="Century Gothic"/>
              </a:rPr>
              <a:t>DISTRIBUTE</a:t>
            </a:r>
            <a:endParaRPr lang="en-US" sz="657" dirty="0"/>
          </a:p>
        </p:txBody>
      </p:sp>
      <p:sp>
        <p:nvSpPr>
          <p:cNvPr id="45" name="Text 43"/>
          <p:cNvSpPr/>
          <p:nvPr/>
        </p:nvSpPr>
        <p:spPr>
          <a:xfrm>
            <a:off x="3931920" y="4645152"/>
            <a:ext cx="182880" cy="201168"/>
          </a:xfrm>
          <a:prstGeom prst="rect">
            <a:avLst/>
          </a:prstGeom>
          <a:noFill/>
          <a:ln/>
        </p:spPr>
        <p:txBody>
          <a:bodyPr wrap="square" lIns="0" tIns="0" rIns="0" bIns="0" rtlCol="0" anchor="ctr"/>
          <a:lstStyle/>
          <a:p>
            <a:pPr marL="0" indent="0" algn="ctr">
              <a:buNone/>
            </a:pPr>
            <a:r>
              <a:rPr lang="en-US" sz="1400" dirty="0">
                <a:solidFill>
                  <a:srgbClr val="64748B"/>
                </a:solidFill>
                <a:latin typeface="Century Gothic"/>
              </a:rPr>
              <a:t>→</a:t>
            </a:r>
            <a:endParaRPr lang="en-US" sz="708" dirty="0"/>
          </a:p>
        </p:txBody>
      </p:sp>
      <p:sp>
        <p:nvSpPr>
          <p:cNvPr id="46" name="Text 44"/>
          <p:cNvSpPr/>
          <p:nvPr/>
        </p:nvSpPr>
        <p:spPr>
          <a:xfrm>
            <a:off x="4169664" y="4645152"/>
            <a:ext cx="1005840" cy="201168"/>
          </a:xfrm>
          <a:prstGeom prst="rect">
            <a:avLst/>
          </a:prstGeom>
          <a:noFill/>
          <a:ln/>
        </p:spPr>
        <p:txBody>
          <a:bodyPr wrap="square" lIns="0" tIns="0" rIns="0" bIns="0" rtlCol="0" anchor="ctr"/>
          <a:lstStyle/>
          <a:p>
            <a:pPr marL="0" indent="0" algn="ctr">
              <a:buNone/>
            </a:pPr>
            <a:r>
              <a:rPr lang="en-US" sz="1400" b="1" kern="0" spc="100" dirty="0">
                <a:solidFill>
                  <a:srgbClr val="FFFFFF"/>
                </a:solidFill>
                <a:latin typeface="Century Gothic"/>
              </a:rPr>
              <a:t>AUTOMATE</a:t>
            </a:r>
            <a:endParaRPr lang="en-US" sz="657" dirty="0"/>
          </a:p>
        </p:txBody>
      </p:sp>
      <p:sp>
        <p:nvSpPr>
          <p:cNvPr id="47" name="Text 45"/>
          <p:cNvSpPr/>
          <p:nvPr/>
        </p:nvSpPr>
        <p:spPr>
          <a:xfrm>
            <a:off x="5102352" y="4645152"/>
            <a:ext cx="182880" cy="201168"/>
          </a:xfrm>
          <a:prstGeom prst="rect">
            <a:avLst/>
          </a:prstGeom>
          <a:noFill/>
          <a:ln/>
        </p:spPr>
        <p:txBody>
          <a:bodyPr wrap="square" lIns="0" tIns="0" rIns="0" bIns="0" rtlCol="0" anchor="ctr"/>
          <a:lstStyle/>
          <a:p>
            <a:pPr marL="0" indent="0" algn="ctr">
              <a:buNone/>
            </a:pPr>
            <a:r>
              <a:rPr lang="en-US" sz="1400" dirty="0">
                <a:solidFill>
                  <a:srgbClr val="64748B"/>
                </a:solidFill>
                <a:latin typeface="Century Gothic"/>
              </a:rPr>
              <a:t>→</a:t>
            </a:r>
            <a:endParaRPr lang="en-US" sz="708" dirty="0"/>
          </a:p>
        </p:txBody>
      </p:sp>
      <p:sp>
        <p:nvSpPr>
          <p:cNvPr id="48" name="Text 46"/>
          <p:cNvSpPr/>
          <p:nvPr/>
        </p:nvSpPr>
        <p:spPr>
          <a:xfrm>
            <a:off x="5340096" y="4645152"/>
            <a:ext cx="1005840" cy="201168"/>
          </a:xfrm>
          <a:prstGeom prst="rect">
            <a:avLst/>
          </a:prstGeom>
          <a:noFill/>
          <a:ln/>
        </p:spPr>
        <p:txBody>
          <a:bodyPr wrap="square" lIns="0" tIns="0" rIns="0" bIns="0" rtlCol="0" anchor="ctr"/>
          <a:lstStyle/>
          <a:p>
            <a:pPr marL="0" indent="0" algn="ctr">
              <a:buNone/>
            </a:pPr>
            <a:r>
              <a:rPr lang="en-US" sz="1400" b="1" kern="0" spc="100" dirty="0">
                <a:solidFill>
                  <a:srgbClr val="FFFFFF"/>
                </a:solidFill>
                <a:latin typeface="Century Gothic"/>
              </a:rPr>
              <a:t>MONITOR</a:t>
            </a:r>
            <a:endParaRPr lang="en-US" sz="657" dirty="0"/>
          </a:p>
        </p:txBody>
      </p:sp>
      <p:sp>
        <p:nvSpPr>
          <p:cNvPr id="49" name="Text 47"/>
          <p:cNvSpPr/>
          <p:nvPr/>
        </p:nvSpPr>
        <p:spPr>
          <a:xfrm>
            <a:off x="6272784" y="4645152"/>
            <a:ext cx="182880" cy="201168"/>
          </a:xfrm>
          <a:prstGeom prst="rect">
            <a:avLst/>
          </a:prstGeom>
          <a:noFill/>
          <a:ln/>
        </p:spPr>
        <p:txBody>
          <a:bodyPr wrap="square" lIns="0" tIns="0" rIns="0" bIns="0" rtlCol="0" anchor="ctr"/>
          <a:lstStyle/>
          <a:p>
            <a:pPr marL="0" indent="0" algn="ctr">
              <a:buNone/>
            </a:pPr>
            <a:r>
              <a:rPr lang="en-US" sz="1400" dirty="0">
                <a:solidFill>
                  <a:srgbClr val="64748B"/>
                </a:solidFill>
                <a:latin typeface="Century Gothic"/>
              </a:rPr>
              <a:t>→</a:t>
            </a:r>
            <a:endParaRPr lang="en-US" sz="708" dirty="0"/>
          </a:p>
        </p:txBody>
      </p:sp>
      <p:sp>
        <p:nvSpPr>
          <p:cNvPr id="50" name="Text 48"/>
          <p:cNvSpPr/>
          <p:nvPr/>
        </p:nvSpPr>
        <p:spPr>
          <a:xfrm>
            <a:off x="6510528" y="4645152"/>
            <a:ext cx="1005840" cy="201168"/>
          </a:xfrm>
          <a:prstGeom prst="rect">
            <a:avLst/>
          </a:prstGeom>
          <a:noFill/>
          <a:ln/>
        </p:spPr>
        <p:txBody>
          <a:bodyPr wrap="square" lIns="0" tIns="0" rIns="0" bIns="0" rtlCol="0" anchor="ctr"/>
          <a:lstStyle/>
          <a:p>
            <a:pPr marL="0" indent="0" algn="ctr">
              <a:buNone/>
            </a:pPr>
            <a:r>
              <a:rPr lang="en-US" sz="1400" b="1" kern="0" spc="100" dirty="0">
                <a:solidFill>
                  <a:srgbClr val="FFFFFF"/>
                </a:solidFill>
                <a:latin typeface="Century Gothic"/>
              </a:rPr>
              <a:t>REPORT</a:t>
            </a:r>
            <a:endParaRPr lang="en-US" sz="657" dirty="0"/>
          </a:p>
        </p:txBody>
      </p:sp>
      <p:sp>
        <p:nvSpPr>
          <p:cNvPr id="51" name="Text 49"/>
          <p:cNvSpPr/>
          <p:nvPr/>
        </p:nvSpPr>
        <p:spPr>
          <a:xfrm>
            <a:off x="7443216" y="4645152"/>
            <a:ext cx="182880" cy="201168"/>
          </a:xfrm>
          <a:prstGeom prst="rect">
            <a:avLst/>
          </a:prstGeom>
          <a:noFill/>
          <a:ln/>
        </p:spPr>
        <p:txBody>
          <a:bodyPr wrap="square" lIns="0" tIns="0" rIns="0" bIns="0" rtlCol="0" anchor="ctr"/>
          <a:lstStyle/>
          <a:p>
            <a:pPr marL="0" indent="0" algn="ctr">
              <a:buNone/>
            </a:pPr>
            <a:r>
              <a:rPr lang="en-US" sz="1400" dirty="0">
                <a:solidFill>
                  <a:srgbClr val="64748B"/>
                </a:solidFill>
                <a:latin typeface="Century Gothic"/>
              </a:rPr>
              <a:t>→</a:t>
            </a:r>
            <a:endParaRPr lang="en-US" sz="708" dirty="0"/>
          </a:p>
        </p:txBody>
      </p:sp>
      <p:sp>
        <p:nvSpPr>
          <p:cNvPr id="52" name="Text 50"/>
          <p:cNvSpPr/>
          <p:nvPr/>
        </p:nvSpPr>
        <p:spPr>
          <a:xfrm>
            <a:off x="7680960" y="4645152"/>
            <a:ext cx="1005840" cy="201168"/>
          </a:xfrm>
          <a:prstGeom prst="rect">
            <a:avLst/>
          </a:prstGeom>
          <a:noFill/>
          <a:ln/>
        </p:spPr>
        <p:txBody>
          <a:bodyPr wrap="square" lIns="0" tIns="0" rIns="0" bIns="0" rtlCol="0" anchor="ctr"/>
          <a:lstStyle/>
          <a:p>
            <a:pPr marL="0" indent="0" algn="ctr">
              <a:buNone/>
            </a:pPr>
            <a:r>
              <a:rPr lang="en-US" sz="1400" b="1" kern="0" spc="100" dirty="0">
                <a:solidFill>
                  <a:srgbClr val="E63946"/>
                </a:solidFill>
                <a:latin typeface="Century Gothic"/>
              </a:rPr>
              <a:t>SCALE</a:t>
            </a:r>
            <a:endParaRPr lang="en-US" sz="657" dirty="0"/>
          </a:p>
        </p:txBody>
      </p:sp>
      <p:sp>
        <p:nvSpPr>
          <p:cNvPr id="53" name="Shape 51"/>
          <p:cNvSpPr/>
          <p:nvPr/>
        </p:nvSpPr>
        <p:spPr>
          <a:xfrm>
            <a:off x="0" y="4892040"/>
            <a:ext cx="9144000" cy="251460"/>
          </a:xfrm>
          <a:prstGeom prst="rect">
            <a:avLst/>
          </a:prstGeom>
          <a:solidFill>
            <a:srgbClr val="EAECF4"/>
          </a:solidFill>
          <a:ln w="12700">
            <a:solidFill>
              <a:srgbClr val="EAECF4"/>
            </a:solidFill>
            <a:prstDash val="solid"/>
          </a:ln>
        </p:spPr>
        <p:txBody>
          <a:bodyPr/>
          <a:p/>
        </p:txBody>
      </p:sp>
      <p:sp>
        <p:nvSpPr>
          <p:cNvPr id="54" name="Text 52"/>
          <p:cNvSpPr/>
          <p:nvPr/>
        </p:nvSpPr>
        <p:spPr>
          <a:xfrm>
            <a:off x="411480" y="4892040"/>
            <a:ext cx="6400800" cy="251460"/>
          </a:xfrm>
          <a:prstGeom prst="rect">
            <a:avLst/>
          </a:prstGeom>
          <a:noFill/>
          <a:ln/>
        </p:spPr>
        <p:txBody>
          <a:bodyPr wrap="square" lIns="0" tIns="0" rIns="0" bIns="0" rtlCol="0" anchor="ctr"/>
          <a:lstStyle/>
          <a:p>
            <a:pPr marL="0" indent="0" algn="l">
              <a:buNone/>
            </a:pPr>
            <a:r>
              <a:rPr lang="en-US" sz="1400" dirty="0">
                <a:solidFill>
                  <a:srgbClr val="64748B"/>
                </a:solidFill>
                <a:latin typeface="Century Gothic"/>
              </a:rPr>
              <a:t>adspaces.co.zw  ·  info@adspaces.co.zw  ·  Harare, Zimbabwe</a:t>
            </a:r>
            <a:endParaRPr lang="en-US" sz="708"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C1C2E"/>
        </a:solidFill>
        <a:effectLst/>
      </p:bgPr>
    </p:bg>
    <p:spTree>
      <p:nvGrpSpPr>
        <p:cNvPr id="1" name=""/>
        <p:cNvGrpSpPr/>
        <p:nvPr/>
      </p:nvGrpSpPr>
      <p:grpSpPr>
        <a:xfrm>
          <a:off x="0" y="0"/>
          <a:ext cx="0" cy="0"/>
          <a:chOff x="0" y="0"/>
          <a:chExt cx="0" cy="0"/>
        </a:xfrm>
      </p:grpSpPr>
      <p:sp>
        <p:nvSpPr>
          <p:cNvPr id="2" name="Shape 0"/>
          <p:cNvSpPr/>
          <p:nvPr/>
        </p:nvSpPr>
        <p:spPr>
          <a:xfrm>
            <a:off x="411480" y="292608"/>
            <a:ext cx="1280160" cy="237744"/>
          </a:xfrm>
          <a:prstGeom prst="roundRect">
            <a:avLst>
              <a:gd name="adj" fmla="val 15385"/>
            </a:avLst>
          </a:prstGeom>
          <a:solidFill>
            <a:srgbClr val="E63946"/>
          </a:solidFill>
          <a:ln w="12700">
            <a:solidFill>
              <a:srgbClr val="E63946"/>
            </a:solidFill>
            <a:prstDash val="solid"/>
          </a:ln>
        </p:spPr>
        <p:txBody>
          <a:bodyPr/>
          <a:p/>
        </p:txBody>
      </p:sp>
      <p:sp>
        <p:nvSpPr>
          <p:cNvPr id="3" name="Text 1"/>
          <p:cNvSpPr/>
          <p:nvPr/>
        </p:nvSpPr>
        <p:spPr>
          <a:xfrm>
            <a:off x="411480" y="292608"/>
            <a:ext cx="1280160" cy="237744"/>
          </a:xfrm>
          <a:prstGeom prst="rect">
            <a:avLst/>
          </a:prstGeom>
          <a:noFill/>
          <a:ln/>
        </p:spPr>
        <p:txBody>
          <a:bodyPr wrap="square" lIns="0" tIns="0" rIns="0" bIns="0" rtlCol="0" anchor="ctr"/>
          <a:lstStyle/>
          <a:p>
            <a:pPr marL="0" indent="0" algn="ctr">
              <a:buNone/>
            </a:pPr>
            <a:r>
              <a:rPr lang="en-US" sz="2400" b="1" kern="0" spc="150" dirty="0">
                <a:solidFill>
                  <a:srgbClr val="FFFFFF"/>
                </a:solidFill>
                <a:latin typeface="Century Gothic"/>
              </a:rPr>
              <a:t>MEDIAHUB</a:t>
            </a:r>
            <a:endParaRPr lang="en-US" sz="708" dirty="0"/>
          </a:p>
        </p:txBody>
      </p:sp>
      <p:sp>
        <p:nvSpPr>
          <p:cNvPr id="4" name="Text 2"/>
          <p:cNvSpPr/>
          <p:nvPr/>
        </p:nvSpPr>
        <p:spPr>
          <a:xfrm>
            <a:off x="411480" y="658368"/>
            <a:ext cx="4023360" cy="868680"/>
          </a:xfrm>
          <a:prstGeom prst="rect">
            <a:avLst/>
          </a:prstGeom>
          <a:noFill/>
          <a:ln/>
        </p:spPr>
        <p:txBody>
          <a:bodyPr wrap="square" lIns="0" tIns="0" rIns="0" bIns="0" rtlCol="0" anchor="ctr"/>
          <a:lstStyle/>
          <a:p>
            <a:pPr marL="0" indent="0">
              <a:buNone/>
            </a:pPr>
            <a:r>
              <a:rPr lang="en-US" sz="3600" b="1" dirty="0">
                <a:solidFill>
                  <a:srgbClr val="FFFFFF"/>
                </a:solidFill>
                <a:latin typeface="Century Gothic"/>
              </a:rPr>
              <a:t>AdSpaces</a:t>
            </a:r>
            <a:endParaRPr lang="en-US" sz="2834" dirty="0"/>
          </a:p>
          <a:p>
            <a:pPr marL="0" indent="0">
              <a:buNone/>
            </a:pPr>
            <a:r>
              <a:rPr lang="en-US" sz="3600" b="1" dirty="0">
                <a:solidFill>
                  <a:srgbClr val="FFFFFF"/>
                </a:solidFill>
                <a:latin typeface="Century Gothic"/>
              </a:rPr>
              <a:t>MediaHub</a:t>
            </a:r>
            <a:endParaRPr lang="en-US" sz="2834" dirty="0"/>
          </a:p>
        </p:txBody>
      </p:sp>
      <p:sp>
        <p:nvSpPr>
          <p:cNvPr id="5" name="Text 3"/>
          <p:cNvSpPr/>
          <p:nvPr/>
        </p:nvSpPr>
        <p:spPr>
          <a:xfrm>
            <a:off x="411480" y="1581912"/>
            <a:ext cx="4023360" cy="502920"/>
          </a:xfrm>
          <a:prstGeom prst="rect">
            <a:avLst/>
          </a:prstGeom>
          <a:noFill/>
          <a:ln/>
        </p:spPr>
        <p:txBody>
          <a:bodyPr wrap="square" lIns="0" tIns="0" rIns="0" bIns="0" rtlCol="0" anchor="ctr"/>
          <a:lstStyle/>
          <a:p>
            <a:pPr marL="0" indent="0">
              <a:lnSpc>
                <a:spcPct val="140000"/>
              </a:lnSpc>
              <a:buNone/>
            </a:pPr>
            <a:r>
              <a:rPr lang="en-US" sz="1466" dirty="0">
                <a:solidFill>
                  <a:srgbClr val="9CA3AF"/>
                </a:solidFill>
                <a:latin typeface="Century Gothic"/>
              </a:rPr>
              <a:t>Africa's advertising marketplace, media planning</a:t>
            </a:r>
            <a:endParaRPr lang="en-US" sz="1063" dirty="0"/>
          </a:p>
          <a:p>
            <a:pPr marL="0" indent="0">
              <a:lnSpc>
                <a:spcPct val="140000"/>
              </a:lnSpc>
              <a:buNone/>
            </a:pPr>
            <a:r>
              <a:rPr lang="en-US" sz="1466" dirty="0">
                <a:solidFill>
                  <a:srgbClr val="9CA3AF"/>
                </a:solidFill>
                <a:latin typeface="Century Gothic"/>
              </a:rPr>
              <a:t>and intelligence platform.</a:t>
            </a:r>
            <a:endParaRPr lang="en-US" sz="1063" dirty="0"/>
          </a:p>
        </p:txBody>
      </p:sp>
      <p:sp>
        <p:nvSpPr>
          <p:cNvPr id="6" name="Shape 4"/>
          <p:cNvSpPr/>
          <p:nvPr/>
        </p:nvSpPr>
        <p:spPr>
          <a:xfrm>
            <a:off x="411480" y="2322576"/>
            <a:ext cx="128016" cy="128016"/>
          </a:xfrm>
          <a:prstGeom prst="ellipse">
            <a:avLst/>
          </a:prstGeom>
          <a:solidFill>
            <a:srgbClr val="E63946"/>
          </a:solidFill>
          <a:ln w="12700">
            <a:solidFill>
              <a:srgbClr val="E63946"/>
            </a:solidFill>
            <a:prstDash val="solid"/>
          </a:ln>
        </p:spPr>
        <p:txBody>
          <a:bodyPr/>
          <a:p/>
        </p:txBody>
      </p:sp>
      <p:sp>
        <p:nvSpPr>
          <p:cNvPr id="7" name="Text 5"/>
          <p:cNvSpPr/>
          <p:nvPr/>
        </p:nvSpPr>
        <p:spPr>
          <a:xfrm>
            <a:off x="621792" y="2240280"/>
            <a:ext cx="3611880" cy="32004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Discover advertising opportunities</a:t>
            </a:r>
            <a:endParaRPr lang="en-US" sz="1012" dirty="0"/>
          </a:p>
        </p:txBody>
      </p:sp>
      <p:sp>
        <p:nvSpPr>
          <p:cNvPr id="8" name="Shape 6"/>
          <p:cNvSpPr/>
          <p:nvPr/>
        </p:nvSpPr>
        <p:spPr>
          <a:xfrm>
            <a:off x="411480" y="2706624"/>
            <a:ext cx="128016" cy="128016"/>
          </a:xfrm>
          <a:prstGeom prst="ellipse">
            <a:avLst/>
          </a:prstGeom>
          <a:solidFill>
            <a:srgbClr val="E63946"/>
          </a:solidFill>
          <a:ln w="12700">
            <a:solidFill>
              <a:srgbClr val="E63946"/>
            </a:solidFill>
            <a:prstDash val="solid"/>
          </a:ln>
        </p:spPr>
        <p:txBody>
          <a:bodyPr/>
          <a:p/>
        </p:txBody>
      </p:sp>
      <p:sp>
        <p:nvSpPr>
          <p:cNvPr id="9" name="Text 7"/>
          <p:cNvSpPr/>
          <p:nvPr/>
        </p:nvSpPr>
        <p:spPr>
          <a:xfrm>
            <a:off x="621792" y="2624328"/>
            <a:ext cx="3611880" cy="32004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Compare media prices and placements</a:t>
            </a:r>
            <a:endParaRPr lang="en-US" sz="1012" dirty="0"/>
          </a:p>
        </p:txBody>
      </p:sp>
      <p:sp>
        <p:nvSpPr>
          <p:cNvPr id="10" name="Shape 8"/>
          <p:cNvSpPr/>
          <p:nvPr/>
        </p:nvSpPr>
        <p:spPr>
          <a:xfrm>
            <a:off x="411480" y="3090672"/>
            <a:ext cx="128016" cy="128016"/>
          </a:xfrm>
          <a:prstGeom prst="ellipse">
            <a:avLst/>
          </a:prstGeom>
          <a:solidFill>
            <a:srgbClr val="E63946"/>
          </a:solidFill>
          <a:ln w="12700">
            <a:solidFill>
              <a:srgbClr val="E63946"/>
            </a:solidFill>
            <a:prstDash val="solid"/>
          </a:ln>
        </p:spPr>
        <p:txBody>
          <a:bodyPr/>
          <a:p/>
        </p:txBody>
      </p:sp>
      <p:sp>
        <p:nvSpPr>
          <p:cNvPr id="11" name="Text 9"/>
          <p:cNvSpPr/>
          <p:nvPr/>
        </p:nvSpPr>
        <p:spPr>
          <a:xfrm>
            <a:off x="621792" y="3008376"/>
            <a:ext cx="3611880" cy="32004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Book verified inventory</a:t>
            </a:r>
            <a:endParaRPr lang="en-US" sz="1012" dirty="0"/>
          </a:p>
        </p:txBody>
      </p:sp>
      <p:sp>
        <p:nvSpPr>
          <p:cNvPr id="12" name="Shape 10"/>
          <p:cNvSpPr/>
          <p:nvPr/>
        </p:nvSpPr>
        <p:spPr>
          <a:xfrm>
            <a:off x="411480" y="3474720"/>
            <a:ext cx="128016" cy="128016"/>
          </a:xfrm>
          <a:prstGeom prst="ellipse">
            <a:avLst/>
          </a:prstGeom>
          <a:solidFill>
            <a:srgbClr val="E63946"/>
          </a:solidFill>
          <a:ln w="12700">
            <a:solidFill>
              <a:srgbClr val="E63946"/>
            </a:solidFill>
            <a:prstDash val="solid"/>
          </a:ln>
        </p:spPr>
        <p:txBody>
          <a:bodyPr/>
          <a:p/>
        </p:txBody>
      </p:sp>
      <p:sp>
        <p:nvSpPr>
          <p:cNvPr id="13" name="Text 11"/>
          <p:cNvSpPr/>
          <p:nvPr/>
        </p:nvSpPr>
        <p:spPr>
          <a:xfrm>
            <a:off x="621792" y="3392424"/>
            <a:ext cx="3611880" cy="32004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Launch multi-channel campaigns</a:t>
            </a:r>
            <a:endParaRPr lang="en-US" sz="1012" dirty="0"/>
          </a:p>
        </p:txBody>
      </p:sp>
      <p:sp>
        <p:nvSpPr>
          <p:cNvPr id="14" name="Shape 12"/>
          <p:cNvSpPr/>
          <p:nvPr/>
        </p:nvSpPr>
        <p:spPr>
          <a:xfrm>
            <a:off x="411480" y="3858768"/>
            <a:ext cx="128016" cy="128016"/>
          </a:xfrm>
          <a:prstGeom prst="ellipse">
            <a:avLst/>
          </a:prstGeom>
          <a:solidFill>
            <a:srgbClr val="E63946"/>
          </a:solidFill>
          <a:ln w="12700">
            <a:solidFill>
              <a:srgbClr val="E63946"/>
            </a:solidFill>
            <a:prstDash val="solid"/>
          </a:ln>
        </p:spPr>
        <p:txBody>
          <a:bodyPr/>
          <a:p/>
        </p:txBody>
      </p:sp>
      <p:sp>
        <p:nvSpPr>
          <p:cNvPr id="15" name="Text 13"/>
          <p:cNvSpPr/>
          <p:nvPr/>
        </p:nvSpPr>
        <p:spPr>
          <a:xfrm>
            <a:off x="621792" y="3776472"/>
            <a:ext cx="3611880" cy="32004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Monitor ad delivery and visibility</a:t>
            </a:r>
            <a:endParaRPr lang="en-US" sz="1012" dirty="0"/>
          </a:p>
        </p:txBody>
      </p:sp>
      <p:sp>
        <p:nvSpPr>
          <p:cNvPr id="16" name="Text 14"/>
          <p:cNvSpPr/>
          <p:nvPr/>
        </p:nvSpPr>
        <p:spPr>
          <a:xfrm>
            <a:off x="4800600" y="658368"/>
            <a:ext cx="3931920" cy="320040"/>
          </a:xfrm>
          <a:prstGeom prst="rect">
            <a:avLst/>
          </a:prstGeom>
          <a:noFill/>
          <a:ln/>
        </p:spPr>
        <p:txBody>
          <a:bodyPr wrap="square" lIns="0" tIns="0" rIns="0" bIns="0" rtlCol="0" anchor="ctr"/>
          <a:lstStyle/>
          <a:p>
            <a:pPr marL="0" indent="0">
              <a:buNone/>
            </a:pPr>
            <a:r>
              <a:rPr lang="en-US" sz="2400" b="1" dirty="0">
                <a:solidFill>
                  <a:srgbClr val="FFFFFF"/>
                </a:solidFill>
                <a:latin typeface="Century Gothic"/>
              </a:rPr>
              <a:t>Core Media Categories</a:t>
            </a:r>
            <a:endParaRPr lang="en-US" sz="1316" dirty="0"/>
          </a:p>
        </p:txBody>
      </p:sp>
      <p:sp>
        <p:nvSpPr>
          <p:cNvPr id="17" name="Shape 15"/>
          <p:cNvSpPr/>
          <p:nvPr/>
        </p:nvSpPr>
        <p:spPr>
          <a:xfrm>
            <a:off x="4800600" y="1097280"/>
            <a:ext cx="1874520" cy="521208"/>
          </a:xfrm>
          <a:prstGeom prst="roundRect">
            <a:avLst>
              <a:gd name="adj" fmla="val 12281"/>
            </a:avLst>
          </a:prstGeom>
          <a:solidFill>
            <a:srgbClr val="252540"/>
          </a:solidFill>
          <a:ln w="12700">
            <a:solidFill>
              <a:srgbClr val="38385A"/>
            </a:solidFill>
            <a:prstDash val="solid"/>
          </a:ln>
          <a:effectLst>
            <a:outerShdw blurRad="101600" dist="25400" dir="2700000" algn="bl" rotWithShape="0">
              <a:srgbClr val="000000">
                <a:alpha val="9000"/>
              </a:srgbClr>
            </a:outerShdw>
          </a:effectLst>
        </p:spPr>
        <p:txBody>
          <a:bodyPr/>
          <a:p/>
        </p:txBody>
      </p:sp>
      <p:sp>
        <p:nvSpPr>
          <p:cNvPr id="18" name="Text 16"/>
          <p:cNvSpPr/>
          <p:nvPr/>
        </p:nvSpPr>
        <p:spPr>
          <a:xfrm>
            <a:off x="4928616" y="1097280"/>
            <a:ext cx="1627632" cy="521208"/>
          </a:xfrm>
          <a:prstGeom prst="rect">
            <a:avLst/>
          </a:prstGeom>
          <a:noFill/>
          <a:ln/>
        </p:spPr>
        <p:txBody>
          <a:bodyPr wrap="square" lIns="0" tIns="0" rIns="0" bIns="0" rtlCol="0" anchor="ctr"/>
          <a:lstStyle/>
          <a:p>
            <a:pPr marL="0" indent="0" algn="l">
              <a:buNone/>
            </a:pPr>
            <a:r>
              <a:rPr lang="en-US" sz="2400" dirty="0">
                <a:solidFill>
                  <a:srgbClr val="FFFFFF"/>
                </a:solidFill>
                <a:latin typeface="Century Gothic"/>
              </a:rPr>
              <a:t>Digital &amp; Online</a:t>
            </a:r>
            <a:endParaRPr lang="en-US" sz="911" dirty="0"/>
          </a:p>
        </p:txBody>
      </p:sp>
      <p:sp>
        <p:nvSpPr>
          <p:cNvPr id="19" name="Shape 17"/>
          <p:cNvSpPr/>
          <p:nvPr/>
        </p:nvSpPr>
        <p:spPr>
          <a:xfrm>
            <a:off x="6812280" y="1097280"/>
            <a:ext cx="1874520" cy="521208"/>
          </a:xfrm>
          <a:prstGeom prst="roundRect">
            <a:avLst>
              <a:gd name="adj" fmla="val 12281"/>
            </a:avLst>
          </a:prstGeom>
          <a:solidFill>
            <a:srgbClr val="252540"/>
          </a:solidFill>
          <a:ln w="12700">
            <a:solidFill>
              <a:srgbClr val="38385A"/>
            </a:solidFill>
            <a:prstDash val="solid"/>
          </a:ln>
          <a:effectLst>
            <a:outerShdw blurRad="101600" dist="25400" dir="2700000" algn="bl" rotWithShape="0">
              <a:srgbClr val="000000">
                <a:alpha val="9000"/>
              </a:srgbClr>
            </a:outerShdw>
          </a:effectLst>
        </p:spPr>
        <p:txBody>
          <a:bodyPr/>
          <a:p/>
        </p:txBody>
      </p:sp>
      <p:sp>
        <p:nvSpPr>
          <p:cNvPr id="20" name="Text 18"/>
          <p:cNvSpPr/>
          <p:nvPr/>
        </p:nvSpPr>
        <p:spPr>
          <a:xfrm>
            <a:off x="6940296" y="1097280"/>
            <a:ext cx="1627632" cy="521208"/>
          </a:xfrm>
          <a:prstGeom prst="rect">
            <a:avLst/>
          </a:prstGeom>
          <a:noFill/>
          <a:ln/>
        </p:spPr>
        <p:txBody>
          <a:bodyPr wrap="square" lIns="0" tIns="0" rIns="0" bIns="0" rtlCol="0" anchor="ctr"/>
          <a:lstStyle/>
          <a:p>
            <a:pPr marL="0" indent="0" algn="l">
              <a:buNone/>
            </a:pPr>
            <a:r>
              <a:rPr lang="en-US" sz="2400" dirty="0">
                <a:solidFill>
                  <a:srgbClr val="FFFFFF"/>
                </a:solidFill>
                <a:latin typeface="Century Gothic"/>
              </a:rPr>
              <a:t>Television</a:t>
            </a:r>
            <a:endParaRPr lang="en-US" sz="911" dirty="0"/>
          </a:p>
        </p:txBody>
      </p:sp>
      <p:sp>
        <p:nvSpPr>
          <p:cNvPr id="21" name="Shape 19"/>
          <p:cNvSpPr/>
          <p:nvPr/>
        </p:nvSpPr>
        <p:spPr>
          <a:xfrm>
            <a:off x="4800600" y="1755648"/>
            <a:ext cx="1874520" cy="521208"/>
          </a:xfrm>
          <a:prstGeom prst="roundRect">
            <a:avLst>
              <a:gd name="adj" fmla="val 12281"/>
            </a:avLst>
          </a:prstGeom>
          <a:solidFill>
            <a:srgbClr val="252540"/>
          </a:solidFill>
          <a:ln w="12700">
            <a:solidFill>
              <a:srgbClr val="38385A"/>
            </a:solidFill>
            <a:prstDash val="solid"/>
          </a:ln>
          <a:effectLst>
            <a:outerShdw blurRad="101600" dist="25400" dir="2700000" algn="bl" rotWithShape="0">
              <a:srgbClr val="000000">
                <a:alpha val="9000"/>
              </a:srgbClr>
            </a:outerShdw>
          </a:effectLst>
        </p:spPr>
        <p:txBody>
          <a:bodyPr/>
          <a:p/>
        </p:txBody>
      </p:sp>
      <p:sp>
        <p:nvSpPr>
          <p:cNvPr id="22" name="Text 20"/>
          <p:cNvSpPr/>
          <p:nvPr/>
        </p:nvSpPr>
        <p:spPr>
          <a:xfrm>
            <a:off x="4928616" y="1755648"/>
            <a:ext cx="1627632" cy="521208"/>
          </a:xfrm>
          <a:prstGeom prst="rect">
            <a:avLst/>
          </a:prstGeom>
          <a:noFill/>
          <a:ln/>
        </p:spPr>
        <p:txBody>
          <a:bodyPr wrap="square" lIns="0" tIns="0" rIns="0" bIns="0" rtlCol="0" anchor="ctr"/>
          <a:lstStyle/>
          <a:p>
            <a:pPr marL="0" indent="0" algn="l">
              <a:buNone/>
            </a:pPr>
            <a:r>
              <a:rPr lang="en-US" sz="1400" dirty="0">
                <a:solidFill>
                  <a:srgbClr val="FFFFFF"/>
                </a:solidFill>
                <a:latin typeface="Century Gothic"/>
              </a:rPr>
              <a:t>Radio</a:t>
            </a:r>
            <a:endParaRPr lang="en-US" sz="911" dirty="0"/>
          </a:p>
        </p:txBody>
      </p:sp>
      <p:sp>
        <p:nvSpPr>
          <p:cNvPr id="23" name="Shape 21"/>
          <p:cNvSpPr/>
          <p:nvPr/>
        </p:nvSpPr>
        <p:spPr>
          <a:xfrm>
            <a:off x="6812280" y="1755648"/>
            <a:ext cx="1874520" cy="521208"/>
          </a:xfrm>
          <a:prstGeom prst="roundRect">
            <a:avLst>
              <a:gd name="adj" fmla="val 12281"/>
            </a:avLst>
          </a:prstGeom>
          <a:solidFill>
            <a:srgbClr val="252540"/>
          </a:solidFill>
          <a:ln w="12700">
            <a:solidFill>
              <a:srgbClr val="38385A"/>
            </a:solidFill>
            <a:prstDash val="solid"/>
          </a:ln>
          <a:effectLst>
            <a:outerShdw blurRad="101600" dist="25400" dir="2700000" algn="bl" rotWithShape="0">
              <a:srgbClr val="000000">
                <a:alpha val="9000"/>
              </a:srgbClr>
            </a:outerShdw>
          </a:effectLst>
        </p:spPr>
        <p:txBody>
          <a:bodyPr/>
          <a:p/>
        </p:txBody>
      </p:sp>
      <p:sp>
        <p:nvSpPr>
          <p:cNvPr id="24" name="Text 22"/>
          <p:cNvSpPr/>
          <p:nvPr/>
        </p:nvSpPr>
        <p:spPr>
          <a:xfrm>
            <a:off x="6940296" y="1755648"/>
            <a:ext cx="1627632" cy="521208"/>
          </a:xfrm>
          <a:prstGeom prst="rect">
            <a:avLst/>
          </a:prstGeom>
          <a:noFill/>
          <a:ln/>
        </p:spPr>
        <p:txBody>
          <a:bodyPr wrap="square" lIns="0" tIns="0" rIns="0" bIns="0" rtlCol="0" anchor="ctr"/>
          <a:lstStyle/>
          <a:p>
            <a:pPr marL="0" indent="0" algn="l">
              <a:buNone/>
            </a:pPr>
            <a:r>
              <a:rPr lang="en-US" sz="1400" dirty="0">
                <a:solidFill>
                  <a:srgbClr val="FFFFFF"/>
                </a:solidFill>
                <a:latin typeface="Century Gothic"/>
              </a:rPr>
              <a:t>Out of Home</a:t>
            </a:r>
            <a:endParaRPr lang="en-US" sz="911" dirty="0"/>
          </a:p>
        </p:txBody>
      </p:sp>
      <p:sp>
        <p:nvSpPr>
          <p:cNvPr id="25" name="Shape 23"/>
          <p:cNvSpPr/>
          <p:nvPr/>
        </p:nvSpPr>
        <p:spPr>
          <a:xfrm>
            <a:off x="4800600" y="2414016"/>
            <a:ext cx="1874520" cy="521208"/>
          </a:xfrm>
          <a:prstGeom prst="roundRect">
            <a:avLst>
              <a:gd name="adj" fmla="val 12281"/>
            </a:avLst>
          </a:prstGeom>
          <a:solidFill>
            <a:srgbClr val="252540"/>
          </a:solidFill>
          <a:ln w="12700">
            <a:solidFill>
              <a:srgbClr val="38385A"/>
            </a:solidFill>
            <a:prstDash val="solid"/>
          </a:ln>
          <a:effectLst>
            <a:outerShdw blurRad="101600" dist="25400" dir="2700000" algn="bl" rotWithShape="0">
              <a:srgbClr val="000000">
                <a:alpha val="9000"/>
              </a:srgbClr>
            </a:outerShdw>
          </a:effectLst>
        </p:spPr>
        <p:txBody>
          <a:bodyPr/>
          <a:p/>
        </p:txBody>
      </p:sp>
      <p:sp>
        <p:nvSpPr>
          <p:cNvPr id="26" name="Text 24"/>
          <p:cNvSpPr/>
          <p:nvPr/>
        </p:nvSpPr>
        <p:spPr>
          <a:xfrm>
            <a:off x="4928616" y="2414016"/>
            <a:ext cx="1627632" cy="521208"/>
          </a:xfrm>
          <a:prstGeom prst="rect">
            <a:avLst/>
          </a:prstGeom>
          <a:noFill/>
          <a:ln/>
        </p:spPr>
        <p:txBody>
          <a:bodyPr wrap="square" lIns="0" tIns="0" rIns="0" bIns="0" rtlCol="0" anchor="ctr"/>
          <a:lstStyle/>
          <a:p>
            <a:pPr marL="0" indent="0" algn="l">
              <a:buNone/>
            </a:pPr>
            <a:r>
              <a:rPr lang="en-US" sz="1400" dirty="0">
                <a:solidFill>
                  <a:srgbClr val="FFFFFF"/>
                </a:solidFill>
                <a:latin typeface="Century Gothic"/>
              </a:rPr>
              <a:t>Print Media</a:t>
            </a:r>
            <a:endParaRPr lang="en-US" sz="911" dirty="0"/>
          </a:p>
        </p:txBody>
      </p:sp>
      <p:sp>
        <p:nvSpPr>
          <p:cNvPr id="27" name="Shape 25"/>
          <p:cNvSpPr/>
          <p:nvPr/>
        </p:nvSpPr>
        <p:spPr>
          <a:xfrm>
            <a:off x="6812280" y="2414016"/>
            <a:ext cx="1874520" cy="521208"/>
          </a:xfrm>
          <a:prstGeom prst="roundRect">
            <a:avLst>
              <a:gd name="adj" fmla="val 12281"/>
            </a:avLst>
          </a:prstGeom>
          <a:solidFill>
            <a:srgbClr val="252540"/>
          </a:solidFill>
          <a:ln w="12700">
            <a:solidFill>
              <a:srgbClr val="38385A"/>
            </a:solidFill>
            <a:prstDash val="solid"/>
          </a:ln>
          <a:effectLst>
            <a:outerShdw blurRad="101600" dist="25400" dir="2700000" algn="bl" rotWithShape="0">
              <a:srgbClr val="000000">
                <a:alpha val="9000"/>
              </a:srgbClr>
            </a:outerShdw>
          </a:effectLst>
        </p:spPr>
        <p:txBody>
          <a:bodyPr/>
          <a:p/>
        </p:txBody>
      </p:sp>
      <p:sp>
        <p:nvSpPr>
          <p:cNvPr id="28" name="Text 26"/>
          <p:cNvSpPr/>
          <p:nvPr/>
        </p:nvSpPr>
        <p:spPr>
          <a:xfrm>
            <a:off x="6940296" y="2414016"/>
            <a:ext cx="1627632" cy="521208"/>
          </a:xfrm>
          <a:prstGeom prst="rect">
            <a:avLst/>
          </a:prstGeom>
          <a:noFill/>
          <a:ln/>
        </p:spPr>
        <p:txBody>
          <a:bodyPr wrap="square" lIns="0" tIns="0" rIns="0" bIns="0" rtlCol="0" anchor="ctr"/>
          <a:lstStyle/>
          <a:p>
            <a:pPr marL="0" indent="0" algn="l">
              <a:buNone/>
            </a:pPr>
            <a:r>
              <a:rPr lang="en-US" sz="1400" dirty="0">
                <a:solidFill>
                  <a:srgbClr val="FFFFFF"/>
                </a:solidFill>
                <a:latin typeface="Century Gothic"/>
              </a:rPr>
              <a:t>Mobile Messaging</a:t>
            </a:r>
            <a:endParaRPr lang="en-US" sz="911" dirty="0"/>
          </a:p>
        </p:txBody>
      </p:sp>
      <p:sp>
        <p:nvSpPr>
          <p:cNvPr id="29" name="Shape 27"/>
          <p:cNvSpPr/>
          <p:nvPr/>
        </p:nvSpPr>
        <p:spPr>
          <a:xfrm>
            <a:off x="4800600" y="3072384"/>
            <a:ext cx="1874520" cy="521208"/>
          </a:xfrm>
          <a:prstGeom prst="roundRect">
            <a:avLst>
              <a:gd name="adj" fmla="val 12281"/>
            </a:avLst>
          </a:prstGeom>
          <a:solidFill>
            <a:srgbClr val="252540"/>
          </a:solidFill>
          <a:ln w="12700">
            <a:solidFill>
              <a:srgbClr val="38385A"/>
            </a:solidFill>
            <a:prstDash val="solid"/>
          </a:ln>
          <a:effectLst>
            <a:outerShdw blurRad="101600" dist="25400" dir="2700000" algn="bl" rotWithShape="0">
              <a:srgbClr val="000000">
                <a:alpha val="9000"/>
              </a:srgbClr>
            </a:outerShdw>
          </a:effectLst>
        </p:spPr>
        <p:txBody>
          <a:bodyPr/>
          <a:p/>
        </p:txBody>
      </p:sp>
      <p:sp>
        <p:nvSpPr>
          <p:cNvPr id="30" name="Text 28"/>
          <p:cNvSpPr/>
          <p:nvPr/>
        </p:nvSpPr>
        <p:spPr>
          <a:xfrm>
            <a:off x="4928616" y="3072384"/>
            <a:ext cx="1627632" cy="521208"/>
          </a:xfrm>
          <a:prstGeom prst="rect">
            <a:avLst/>
          </a:prstGeom>
          <a:noFill/>
          <a:ln/>
        </p:spPr>
        <p:txBody>
          <a:bodyPr wrap="square" lIns="0" tIns="0" rIns="0" bIns="0" rtlCol="0" anchor="ctr"/>
          <a:lstStyle/>
          <a:p>
            <a:pPr marL="0" indent="0" algn="l">
              <a:buNone/>
            </a:pPr>
            <a:r>
              <a:rPr lang="en-US" sz="1400" dirty="0">
                <a:solidFill>
                  <a:srgbClr val="FFFFFF"/>
                </a:solidFill>
                <a:latin typeface="Century Gothic"/>
              </a:rPr>
              <a:t>Influencer</a:t>
            </a:r>
            <a:endParaRPr lang="en-US" sz="911" dirty="0"/>
          </a:p>
        </p:txBody>
      </p:sp>
      <p:sp>
        <p:nvSpPr>
          <p:cNvPr id="31" name="Shape 29"/>
          <p:cNvSpPr/>
          <p:nvPr/>
        </p:nvSpPr>
        <p:spPr>
          <a:xfrm>
            <a:off x="6812280" y="3072384"/>
            <a:ext cx="1874520" cy="521208"/>
          </a:xfrm>
          <a:prstGeom prst="roundRect">
            <a:avLst>
              <a:gd name="adj" fmla="val 12281"/>
            </a:avLst>
          </a:prstGeom>
          <a:solidFill>
            <a:srgbClr val="252540"/>
          </a:solidFill>
          <a:ln w="12700">
            <a:solidFill>
              <a:srgbClr val="38385A"/>
            </a:solidFill>
            <a:prstDash val="solid"/>
          </a:ln>
          <a:effectLst>
            <a:outerShdw blurRad="101600" dist="25400" dir="2700000" algn="bl" rotWithShape="0">
              <a:srgbClr val="000000">
                <a:alpha val="9000"/>
              </a:srgbClr>
            </a:outerShdw>
          </a:effectLst>
        </p:spPr>
        <p:txBody>
          <a:bodyPr/>
          <a:p/>
        </p:txBody>
      </p:sp>
      <p:sp>
        <p:nvSpPr>
          <p:cNvPr id="32" name="Text 30"/>
          <p:cNvSpPr/>
          <p:nvPr/>
        </p:nvSpPr>
        <p:spPr>
          <a:xfrm>
            <a:off x="6940296" y="3072384"/>
            <a:ext cx="1627632" cy="521208"/>
          </a:xfrm>
          <a:prstGeom prst="rect">
            <a:avLst/>
          </a:prstGeom>
          <a:noFill/>
          <a:ln/>
        </p:spPr>
        <p:txBody>
          <a:bodyPr wrap="square" lIns="0" tIns="0" rIns="0" bIns="0" rtlCol="0" anchor="ctr"/>
          <a:lstStyle/>
          <a:p>
            <a:pPr marL="0" indent="0" algn="l">
              <a:buNone/>
            </a:pPr>
            <a:r>
              <a:rPr lang="en-US" sz="1400" dirty="0">
                <a:solidFill>
                  <a:srgbClr val="FFFFFF"/>
                </a:solidFill>
                <a:latin typeface="Century Gothic"/>
              </a:rPr>
              <a:t>Sports &amp; Events</a:t>
            </a:r>
            <a:endParaRPr lang="en-US" sz="911" dirty="0"/>
          </a:p>
        </p:txBody>
      </p:sp>
      <p:sp>
        <p:nvSpPr>
          <p:cNvPr id="33" name="Shape 31"/>
          <p:cNvSpPr/>
          <p:nvPr/>
        </p:nvSpPr>
        <p:spPr>
          <a:xfrm>
            <a:off x="4800600" y="3730752"/>
            <a:ext cx="1874520" cy="521208"/>
          </a:xfrm>
          <a:prstGeom prst="roundRect">
            <a:avLst>
              <a:gd name="adj" fmla="val 12281"/>
            </a:avLst>
          </a:prstGeom>
          <a:solidFill>
            <a:srgbClr val="252540"/>
          </a:solidFill>
          <a:ln w="12700">
            <a:solidFill>
              <a:srgbClr val="38385A"/>
            </a:solidFill>
            <a:prstDash val="solid"/>
          </a:ln>
          <a:effectLst>
            <a:outerShdw blurRad="101600" dist="25400" dir="2700000" algn="bl" rotWithShape="0">
              <a:srgbClr val="000000">
                <a:alpha val="9000"/>
              </a:srgbClr>
            </a:outerShdw>
          </a:effectLst>
        </p:spPr>
        <p:txBody>
          <a:bodyPr/>
          <a:p/>
        </p:txBody>
      </p:sp>
      <p:sp>
        <p:nvSpPr>
          <p:cNvPr id="34" name="Text 32"/>
          <p:cNvSpPr/>
          <p:nvPr/>
        </p:nvSpPr>
        <p:spPr>
          <a:xfrm>
            <a:off x="4928616" y="3730752"/>
            <a:ext cx="1627632" cy="521208"/>
          </a:xfrm>
          <a:prstGeom prst="rect">
            <a:avLst/>
          </a:prstGeom>
          <a:noFill/>
          <a:ln/>
        </p:spPr>
        <p:txBody>
          <a:bodyPr wrap="square" lIns="0" tIns="0" rIns="0" bIns="0" rtlCol="0" anchor="ctr"/>
          <a:lstStyle/>
          <a:p>
            <a:pPr marL="0" indent="0" algn="l">
              <a:buNone/>
            </a:pPr>
            <a:r>
              <a:rPr lang="en-US" sz="1400" dirty="0">
                <a:solidFill>
                  <a:srgbClr val="FFFFFF"/>
                </a:solidFill>
                <a:latin typeface="Century Gothic"/>
              </a:rPr>
              <a:t>Corporate Gifting</a:t>
            </a:r>
            <a:endParaRPr lang="en-US" sz="911" dirty="0"/>
          </a:p>
        </p:txBody>
      </p:sp>
      <p:sp>
        <p:nvSpPr>
          <p:cNvPr id="35" name="Shape 33"/>
          <p:cNvSpPr/>
          <p:nvPr/>
        </p:nvSpPr>
        <p:spPr>
          <a:xfrm>
            <a:off x="6812280" y="3730752"/>
            <a:ext cx="1874520" cy="521208"/>
          </a:xfrm>
          <a:prstGeom prst="roundRect">
            <a:avLst>
              <a:gd name="adj" fmla="val 12281"/>
            </a:avLst>
          </a:prstGeom>
          <a:solidFill>
            <a:srgbClr val="252540"/>
          </a:solidFill>
          <a:ln w="12700">
            <a:solidFill>
              <a:srgbClr val="38385A"/>
            </a:solidFill>
            <a:prstDash val="solid"/>
          </a:ln>
          <a:effectLst>
            <a:outerShdw blurRad="101600" dist="25400" dir="2700000" algn="bl" rotWithShape="0">
              <a:srgbClr val="000000">
                <a:alpha val="9000"/>
              </a:srgbClr>
            </a:outerShdw>
          </a:effectLst>
        </p:spPr>
        <p:txBody>
          <a:bodyPr/>
          <a:p/>
        </p:txBody>
      </p:sp>
      <p:sp>
        <p:nvSpPr>
          <p:cNvPr id="36" name="Text 34"/>
          <p:cNvSpPr/>
          <p:nvPr/>
        </p:nvSpPr>
        <p:spPr>
          <a:xfrm>
            <a:off x="6940296" y="3730752"/>
            <a:ext cx="1627632" cy="521208"/>
          </a:xfrm>
          <a:prstGeom prst="rect">
            <a:avLst/>
          </a:prstGeom>
          <a:noFill/>
          <a:ln/>
        </p:spPr>
        <p:txBody>
          <a:bodyPr wrap="square" lIns="0" tIns="0" rIns="0" bIns="0" rtlCol="0" anchor="ctr"/>
          <a:lstStyle/>
          <a:p>
            <a:pPr marL="0" indent="0" algn="l">
              <a:buNone/>
            </a:pPr>
            <a:r>
              <a:rPr lang="en-US" sz="1400" dirty="0">
                <a:solidFill>
                  <a:srgbClr val="FFFFFF"/>
                </a:solidFill>
                <a:latin typeface="Century Gothic"/>
              </a:rPr>
              <a:t>Marketing Services</a:t>
            </a:r>
            <a:endParaRPr lang="en-US" sz="911" dirty="0"/>
          </a:p>
        </p:txBody>
      </p:sp>
      <p:sp>
        <p:nvSpPr>
          <p:cNvPr id="37" name="Shape 35"/>
          <p:cNvSpPr/>
          <p:nvPr/>
        </p:nvSpPr>
        <p:spPr>
          <a:xfrm>
            <a:off x="0" y="4892040"/>
            <a:ext cx="9144000" cy="251460"/>
          </a:xfrm>
          <a:prstGeom prst="rect">
            <a:avLst/>
          </a:prstGeom>
          <a:solidFill>
            <a:srgbClr val="161628"/>
          </a:solidFill>
          <a:ln w="12700">
            <a:solidFill>
              <a:srgbClr val="161628"/>
            </a:solidFill>
            <a:prstDash val="solid"/>
          </a:ln>
        </p:spPr>
        <p:txBody>
          <a:bodyPr/>
          <a:p/>
        </p:txBody>
      </p:sp>
      <p:sp>
        <p:nvSpPr>
          <p:cNvPr id="38" name="Text 36"/>
          <p:cNvSpPr/>
          <p:nvPr/>
        </p:nvSpPr>
        <p:spPr>
          <a:xfrm>
            <a:off x="411480" y="4892040"/>
            <a:ext cx="6400800" cy="251460"/>
          </a:xfrm>
          <a:prstGeom prst="rect">
            <a:avLst/>
          </a:prstGeom>
          <a:noFill/>
          <a:ln/>
        </p:spPr>
        <p:txBody>
          <a:bodyPr wrap="square" lIns="0" tIns="0" rIns="0" bIns="0" rtlCol="0" anchor="ctr"/>
          <a:lstStyle/>
          <a:p>
            <a:pPr marL="0" indent="0" algn="l">
              <a:buNone/>
            </a:pPr>
            <a:r>
              <a:rPr lang="en-US" sz="1400" dirty="0">
                <a:solidFill>
                  <a:srgbClr val="555577"/>
                </a:solidFill>
                <a:latin typeface="Century Gothic"/>
              </a:rPr>
              <a:t>adspaces.co.zw  ·  info@adspaces.co.zw  ·  Harare, Zimbabwe</a:t>
            </a:r>
            <a:endParaRPr lang="en-US" sz="708"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4F8"/>
        </a:solidFill>
        <a:effectLst/>
      </p:bgPr>
    </p:bg>
    <p:spTree>
      <p:nvGrpSpPr>
        <p:cNvPr id="1" name=""/>
        <p:cNvGrpSpPr/>
        <p:nvPr/>
      </p:nvGrpSpPr>
      <p:grpSpPr>
        <a:xfrm>
          <a:off x="0" y="0"/>
          <a:ext cx="0" cy="0"/>
          <a:chOff x="0" y="0"/>
          <a:chExt cx="0" cy="0"/>
        </a:xfrm>
      </p:grpSpPr>
      <p:sp>
        <p:nvSpPr>
          <p:cNvPr id="2" name="Shape 0"/>
          <p:cNvSpPr/>
          <p:nvPr/>
        </p:nvSpPr>
        <p:spPr>
          <a:xfrm>
            <a:off x="411480" y="274320"/>
            <a:ext cx="1280160" cy="246888"/>
          </a:xfrm>
          <a:prstGeom prst="roundRect">
            <a:avLst>
              <a:gd name="adj" fmla="val 14815"/>
            </a:avLst>
          </a:prstGeom>
          <a:solidFill>
            <a:srgbClr val="E63946"/>
          </a:solidFill>
          <a:ln w="12700">
            <a:solidFill>
              <a:srgbClr val="E63946"/>
            </a:solidFill>
            <a:prstDash val="solid"/>
          </a:ln>
        </p:spPr>
        <p:txBody>
          <a:bodyPr/>
          <a:p/>
        </p:txBody>
      </p:sp>
      <p:sp>
        <p:nvSpPr>
          <p:cNvPr id="3" name="Text 1"/>
          <p:cNvSpPr/>
          <p:nvPr/>
        </p:nvSpPr>
        <p:spPr>
          <a:xfrm>
            <a:off x="411480" y="274320"/>
            <a:ext cx="1280160" cy="246888"/>
          </a:xfrm>
          <a:prstGeom prst="rect">
            <a:avLst/>
          </a:prstGeom>
          <a:noFill/>
          <a:ln/>
        </p:spPr>
        <p:txBody>
          <a:bodyPr wrap="square" lIns="0" tIns="0" rIns="0" bIns="0" rtlCol="0" anchor="ctr"/>
          <a:lstStyle/>
          <a:p>
            <a:pPr marL="0" indent="0" algn="ctr">
              <a:buNone/>
            </a:pPr>
            <a:r>
              <a:rPr lang="en-US" sz="2400" b="1" kern="0" spc="150" dirty="0">
                <a:solidFill>
                  <a:srgbClr val="FFFFFF"/>
                </a:solidFill>
                <a:latin typeface="Century Gothic"/>
              </a:rPr>
              <a:t>FLOWMARK</a:t>
            </a:r>
            <a:endParaRPr lang="en-US" sz="708" dirty="0"/>
          </a:p>
        </p:txBody>
      </p:sp>
      <p:sp>
        <p:nvSpPr>
          <p:cNvPr id="4" name="Text 2"/>
          <p:cNvSpPr/>
          <p:nvPr/>
        </p:nvSpPr>
        <p:spPr>
          <a:xfrm>
            <a:off x="411480" y="640080"/>
            <a:ext cx="5486400" cy="457200"/>
          </a:xfrm>
          <a:prstGeom prst="rect">
            <a:avLst/>
          </a:prstGeom>
          <a:noFill/>
          <a:ln/>
        </p:spPr>
        <p:txBody>
          <a:bodyPr wrap="square" lIns="0" tIns="0" rIns="0" bIns="0" rtlCol="0" anchor="ctr"/>
          <a:lstStyle/>
          <a:p>
            <a:pPr marL="0" indent="0">
              <a:buNone/>
            </a:pPr>
            <a:r>
              <a:rPr lang="en-US" sz="3600" b="1" dirty="0">
                <a:solidFill>
                  <a:srgbClr val="0D0D0D"/>
                </a:solidFill>
                <a:latin typeface="Century Gothic"/>
              </a:rPr>
              <a:t>Flowmark by AdSpaces</a:t>
            </a:r>
            <a:endParaRPr lang="en-US" sz="2834" dirty="0"/>
          </a:p>
        </p:txBody>
      </p:sp>
      <p:sp>
        <p:nvSpPr>
          <p:cNvPr id="5" name="Shape 3"/>
          <p:cNvSpPr/>
          <p:nvPr/>
        </p:nvSpPr>
        <p:spPr>
          <a:xfrm>
            <a:off x="5989320" y="640080"/>
            <a:ext cx="2697480" cy="347472"/>
          </a:xfrm>
          <a:prstGeom prst="roundRect">
            <a:avLst>
              <a:gd name="adj" fmla="val 15789"/>
            </a:avLst>
          </a:prstGeom>
          <a:solidFill>
            <a:srgbClr val="DBEAFE"/>
          </a:solidFill>
          <a:ln w="12700">
            <a:solidFill>
              <a:srgbClr val="BFDBFE"/>
            </a:solidFill>
            <a:prstDash val="solid"/>
          </a:ln>
        </p:spPr>
        <p:txBody>
          <a:bodyPr/>
          <a:p/>
        </p:txBody>
      </p:sp>
      <p:sp>
        <p:nvSpPr>
          <p:cNvPr id="6" name="Text 4"/>
          <p:cNvSpPr/>
          <p:nvPr/>
        </p:nvSpPr>
        <p:spPr>
          <a:xfrm>
            <a:off x="5989320" y="640080"/>
            <a:ext cx="2697480" cy="347472"/>
          </a:xfrm>
          <a:prstGeom prst="rect">
            <a:avLst/>
          </a:prstGeom>
          <a:noFill/>
          <a:ln/>
        </p:spPr>
        <p:txBody>
          <a:bodyPr wrap="square" lIns="0" tIns="0" rIns="0" bIns="0" rtlCol="0" anchor="ctr"/>
          <a:lstStyle/>
          <a:p>
            <a:pPr marL="0" indent="0" algn="ctr">
              <a:buNone/>
            </a:pPr>
            <a:r>
              <a:rPr lang="en-US" sz="2400" dirty="0">
                <a:solidFill>
                  <a:srgbClr val="2563EB"/>
                </a:solidFill>
                <a:latin typeface="Century Gothic"/>
              </a:rPr>
              <a:t>SaaS  ·  MarTech  ·  Workflow Automation</a:t>
            </a:r>
            <a:endParaRPr lang="en-US" sz="860" dirty="0"/>
          </a:p>
        </p:txBody>
      </p:sp>
      <p:sp>
        <p:nvSpPr>
          <p:cNvPr id="7" name="Shape 5"/>
          <p:cNvSpPr/>
          <p:nvPr/>
        </p:nvSpPr>
        <p:spPr>
          <a:xfrm>
            <a:off x="411480" y="1261872"/>
            <a:ext cx="1325880" cy="1078992"/>
          </a:xfrm>
          <a:prstGeom prst="roundRect">
            <a:avLst>
              <a:gd name="adj" fmla="val 8475"/>
            </a:avLst>
          </a:prstGeom>
          <a:solidFill>
            <a:srgbClr val="E63946"/>
          </a:solidFill>
          <a:ln w="12700">
            <a:solidFill>
              <a:srgbClr val="E63946"/>
            </a:solidFill>
            <a:prstDash val="solid"/>
          </a:ln>
          <a:effectLst>
            <a:outerShdw blurRad="101600" dist="25400" dir="2700000" algn="bl" rotWithShape="0">
              <a:srgbClr val="000000">
                <a:alpha val="9000"/>
              </a:srgbClr>
            </a:outerShdw>
          </a:effectLst>
        </p:spPr>
        <p:txBody>
          <a:bodyPr/>
          <a:p/>
        </p:txBody>
      </p:sp>
      <p:sp>
        <p:nvSpPr>
          <p:cNvPr id="8" name="Text 6"/>
          <p:cNvSpPr/>
          <p:nvPr/>
        </p:nvSpPr>
        <p:spPr>
          <a:xfrm>
            <a:off x="502920" y="1316736"/>
            <a:ext cx="457200" cy="274320"/>
          </a:xfrm>
          <a:prstGeom prst="rect">
            <a:avLst/>
          </a:prstGeom>
          <a:noFill/>
          <a:ln/>
        </p:spPr>
        <p:txBody>
          <a:bodyPr wrap="square" lIns="0" tIns="0" rIns="0" bIns="0" rtlCol="0" anchor="ctr"/>
          <a:lstStyle/>
          <a:p>
            <a:pPr marL="0" indent="0">
              <a:buNone/>
            </a:pPr>
            <a:r>
              <a:rPr lang="en-US" sz="1400" b="1" dirty="0">
                <a:solidFill>
                  <a:srgbClr val="FFD6D8"/>
                </a:solidFill>
                <a:latin typeface="Century Gothic"/>
              </a:rPr>
              <a:t>01</a:t>
            </a:r>
            <a:endParaRPr lang="en-US" sz="911" dirty="0"/>
          </a:p>
        </p:txBody>
      </p:sp>
      <p:sp>
        <p:nvSpPr>
          <p:cNvPr id="9" name="Text 7"/>
          <p:cNvSpPr/>
          <p:nvPr/>
        </p:nvSpPr>
        <p:spPr>
          <a:xfrm>
            <a:off x="502920" y="1591056"/>
            <a:ext cx="1143000" cy="292608"/>
          </a:xfrm>
          <a:prstGeom prst="rect">
            <a:avLst/>
          </a:prstGeom>
          <a:noFill/>
          <a:ln/>
        </p:spPr>
        <p:txBody>
          <a:bodyPr wrap="square" lIns="0" tIns="0" rIns="0" bIns="0" rtlCol="0" anchor="ctr"/>
          <a:lstStyle/>
          <a:p>
            <a:pPr marL="0" indent="0">
              <a:buNone/>
            </a:pPr>
            <a:r>
              <a:rPr lang="en-US" sz="1815" b="1" dirty="0">
                <a:solidFill>
                  <a:srgbClr val="FFFFFF"/>
                </a:solidFill>
                <a:latin typeface="Century Gothic"/>
              </a:rPr>
              <a:t>Brief</a:t>
            </a:r>
            <a:endParaRPr lang="en-US" sz="1316" dirty="0"/>
          </a:p>
        </p:txBody>
      </p:sp>
      <p:sp>
        <p:nvSpPr>
          <p:cNvPr id="10" name="Text 8"/>
          <p:cNvSpPr/>
          <p:nvPr/>
        </p:nvSpPr>
        <p:spPr>
          <a:xfrm>
            <a:off x="502920" y="1892808"/>
            <a:ext cx="1143000" cy="256032"/>
          </a:xfrm>
          <a:prstGeom prst="rect">
            <a:avLst/>
          </a:prstGeom>
          <a:noFill/>
          <a:ln/>
        </p:spPr>
        <p:txBody>
          <a:bodyPr wrap="square" lIns="0" tIns="0" rIns="0" bIns="0" rtlCol="0" anchor="ctr"/>
          <a:lstStyle/>
          <a:p>
            <a:pPr marL="0" indent="0">
              <a:buNone/>
            </a:pPr>
            <a:r>
              <a:rPr lang="en-US" sz="1400" dirty="0">
                <a:solidFill>
                  <a:srgbClr val="FFD6D8"/>
                </a:solidFill>
                <a:latin typeface="Century Gothic"/>
              </a:rPr>
              <a:t>Campaign intake</a:t>
            </a:r>
            <a:endParaRPr lang="en-US" sz="810" dirty="0"/>
          </a:p>
        </p:txBody>
      </p:sp>
      <p:sp>
        <p:nvSpPr>
          <p:cNvPr id="11" name="Text 9"/>
          <p:cNvSpPr/>
          <p:nvPr/>
        </p:nvSpPr>
        <p:spPr>
          <a:xfrm>
            <a:off x="1709928" y="1645920"/>
            <a:ext cx="182880" cy="274320"/>
          </a:xfrm>
          <a:prstGeom prst="rect">
            <a:avLst/>
          </a:prstGeom>
          <a:noFill/>
          <a:ln/>
        </p:spPr>
        <p:txBody>
          <a:bodyPr wrap="square" lIns="0" tIns="0" rIns="0" bIns="0" rtlCol="0" anchor="ctr"/>
          <a:lstStyle/>
          <a:p>
            <a:pPr marL="0" indent="0" algn="ctr">
              <a:buNone/>
            </a:pPr>
            <a:r>
              <a:rPr lang="en-US" sz="1535" dirty="0">
                <a:solidFill>
                  <a:srgbClr val="64748B"/>
                </a:solidFill>
                <a:latin typeface="Century Gothic"/>
              </a:rPr>
              <a:t>→</a:t>
            </a:r>
            <a:endParaRPr lang="en-US" sz="1113" dirty="0"/>
          </a:p>
        </p:txBody>
      </p:sp>
      <p:sp>
        <p:nvSpPr>
          <p:cNvPr id="12" name="Shape 10"/>
          <p:cNvSpPr/>
          <p:nvPr/>
        </p:nvSpPr>
        <p:spPr>
          <a:xfrm>
            <a:off x="1847088" y="1261872"/>
            <a:ext cx="1325880" cy="1078992"/>
          </a:xfrm>
          <a:prstGeom prst="roundRect">
            <a:avLst>
              <a:gd name="adj" fmla="val 8475"/>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13" name="Text 11"/>
          <p:cNvSpPr/>
          <p:nvPr/>
        </p:nvSpPr>
        <p:spPr>
          <a:xfrm>
            <a:off x="1938528" y="1316736"/>
            <a:ext cx="457200" cy="274320"/>
          </a:xfrm>
          <a:prstGeom prst="rect">
            <a:avLst/>
          </a:prstGeom>
          <a:noFill/>
          <a:ln/>
        </p:spPr>
        <p:txBody>
          <a:bodyPr wrap="square" lIns="0" tIns="0" rIns="0" bIns="0" rtlCol="0" anchor="ctr"/>
          <a:lstStyle/>
          <a:p>
            <a:pPr marL="0" indent="0">
              <a:buNone/>
            </a:pPr>
            <a:r>
              <a:rPr lang="en-US" sz="1400" b="1" dirty="0">
                <a:solidFill>
                  <a:srgbClr val="64748B"/>
                </a:solidFill>
                <a:latin typeface="Century Gothic"/>
              </a:rPr>
              <a:t>02</a:t>
            </a:r>
            <a:endParaRPr lang="en-US" sz="911" dirty="0"/>
          </a:p>
        </p:txBody>
      </p:sp>
      <p:sp>
        <p:nvSpPr>
          <p:cNvPr id="14" name="Text 12"/>
          <p:cNvSpPr/>
          <p:nvPr/>
        </p:nvSpPr>
        <p:spPr>
          <a:xfrm>
            <a:off x="1938528" y="1591056"/>
            <a:ext cx="1143000" cy="292608"/>
          </a:xfrm>
          <a:prstGeom prst="rect">
            <a:avLst/>
          </a:prstGeom>
          <a:noFill/>
          <a:ln/>
        </p:spPr>
        <p:txBody>
          <a:bodyPr wrap="square" lIns="0" tIns="0" rIns="0" bIns="0" rtlCol="0" anchor="ctr"/>
          <a:lstStyle/>
          <a:p>
            <a:pPr marL="0" indent="0">
              <a:buNone/>
            </a:pPr>
            <a:r>
              <a:rPr lang="en-US" sz="1815" b="1" dirty="0">
                <a:solidFill>
                  <a:srgbClr val="0D0D0D"/>
                </a:solidFill>
                <a:latin typeface="Century Gothic"/>
              </a:rPr>
              <a:t>Plan</a:t>
            </a:r>
            <a:endParaRPr lang="en-US" sz="1316" dirty="0"/>
          </a:p>
        </p:txBody>
      </p:sp>
      <p:sp>
        <p:nvSpPr>
          <p:cNvPr id="15" name="Text 13"/>
          <p:cNvSpPr/>
          <p:nvPr/>
        </p:nvSpPr>
        <p:spPr>
          <a:xfrm>
            <a:off x="1938528" y="1892808"/>
            <a:ext cx="1143000" cy="256032"/>
          </a:xfrm>
          <a:prstGeom prst="rect">
            <a:avLst/>
          </a:prstGeom>
          <a:noFill/>
          <a:ln/>
        </p:spPr>
        <p:txBody>
          <a:bodyPr wrap="square" lIns="0" tIns="0" rIns="0" bIns="0" rtlCol="0" anchor="ctr"/>
          <a:lstStyle/>
          <a:p>
            <a:pPr marL="0" indent="0">
              <a:buNone/>
            </a:pPr>
            <a:r>
              <a:rPr lang="en-US" sz="1400" dirty="0">
                <a:solidFill>
                  <a:srgbClr val="64748B"/>
                </a:solidFill>
                <a:latin typeface="Century Gothic"/>
              </a:rPr>
              <a:t>Tasks &amp; budgets</a:t>
            </a:r>
            <a:endParaRPr lang="en-US" sz="810" dirty="0"/>
          </a:p>
        </p:txBody>
      </p:sp>
      <p:sp>
        <p:nvSpPr>
          <p:cNvPr id="16" name="Text 14"/>
          <p:cNvSpPr/>
          <p:nvPr/>
        </p:nvSpPr>
        <p:spPr>
          <a:xfrm>
            <a:off x="3145536" y="1645920"/>
            <a:ext cx="182880" cy="274320"/>
          </a:xfrm>
          <a:prstGeom prst="rect">
            <a:avLst/>
          </a:prstGeom>
          <a:noFill/>
          <a:ln/>
        </p:spPr>
        <p:txBody>
          <a:bodyPr wrap="square" lIns="0" tIns="0" rIns="0" bIns="0" rtlCol="0" anchor="ctr"/>
          <a:lstStyle/>
          <a:p>
            <a:pPr marL="0" indent="0" algn="ctr">
              <a:buNone/>
            </a:pPr>
            <a:r>
              <a:rPr lang="en-US" sz="1535" dirty="0">
                <a:solidFill>
                  <a:srgbClr val="64748B"/>
                </a:solidFill>
                <a:latin typeface="Century Gothic"/>
              </a:rPr>
              <a:t>→</a:t>
            </a:r>
            <a:endParaRPr lang="en-US" sz="1113" dirty="0"/>
          </a:p>
        </p:txBody>
      </p:sp>
      <p:sp>
        <p:nvSpPr>
          <p:cNvPr id="17" name="Shape 15"/>
          <p:cNvSpPr/>
          <p:nvPr/>
        </p:nvSpPr>
        <p:spPr>
          <a:xfrm>
            <a:off x="3282696" y="1261872"/>
            <a:ext cx="1325880" cy="1078992"/>
          </a:xfrm>
          <a:prstGeom prst="roundRect">
            <a:avLst>
              <a:gd name="adj" fmla="val 8475"/>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18" name="Text 16"/>
          <p:cNvSpPr/>
          <p:nvPr/>
        </p:nvSpPr>
        <p:spPr>
          <a:xfrm>
            <a:off x="3374136" y="1316736"/>
            <a:ext cx="457200" cy="274320"/>
          </a:xfrm>
          <a:prstGeom prst="rect">
            <a:avLst/>
          </a:prstGeom>
          <a:noFill/>
          <a:ln/>
        </p:spPr>
        <p:txBody>
          <a:bodyPr wrap="square" lIns="0" tIns="0" rIns="0" bIns="0" rtlCol="0" anchor="ctr"/>
          <a:lstStyle/>
          <a:p>
            <a:pPr marL="0" indent="0">
              <a:buNone/>
            </a:pPr>
            <a:r>
              <a:rPr lang="en-US" sz="1400" b="1" dirty="0">
                <a:solidFill>
                  <a:srgbClr val="64748B"/>
                </a:solidFill>
                <a:latin typeface="Century Gothic"/>
              </a:rPr>
              <a:t>03</a:t>
            </a:r>
            <a:endParaRPr lang="en-US" sz="911" dirty="0"/>
          </a:p>
        </p:txBody>
      </p:sp>
      <p:sp>
        <p:nvSpPr>
          <p:cNvPr id="19" name="Text 17"/>
          <p:cNvSpPr/>
          <p:nvPr/>
        </p:nvSpPr>
        <p:spPr>
          <a:xfrm>
            <a:off x="3374136" y="1591056"/>
            <a:ext cx="1143000" cy="292608"/>
          </a:xfrm>
          <a:prstGeom prst="rect">
            <a:avLst/>
          </a:prstGeom>
          <a:noFill/>
          <a:ln/>
        </p:spPr>
        <p:txBody>
          <a:bodyPr wrap="square" lIns="0" tIns="0" rIns="0" bIns="0" rtlCol="0" anchor="ctr"/>
          <a:lstStyle/>
          <a:p>
            <a:pPr marL="0" indent="0">
              <a:buNone/>
            </a:pPr>
            <a:r>
              <a:rPr lang="en-US" sz="1815" b="1" dirty="0">
                <a:solidFill>
                  <a:srgbClr val="0D0D0D"/>
                </a:solidFill>
                <a:latin typeface="Century Gothic"/>
              </a:rPr>
              <a:t>Coordinate</a:t>
            </a:r>
            <a:endParaRPr lang="en-US" sz="1316" dirty="0"/>
          </a:p>
        </p:txBody>
      </p:sp>
      <p:sp>
        <p:nvSpPr>
          <p:cNvPr id="20" name="Text 18"/>
          <p:cNvSpPr/>
          <p:nvPr/>
        </p:nvSpPr>
        <p:spPr>
          <a:xfrm>
            <a:off x="3374136" y="1892808"/>
            <a:ext cx="1143000" cy="256032"/>
          </a:xfrm>
          <a:prstGeom prst="rect">
            <a:avLst/>
          </a:prstGeom>
          <a:noFill/>
          <a:ln/>
        </p:spPr>
        <p:txBody>
          <a:bodyPr wrap="square" lIns="0" tIns="0" rIns="0" bIns="0" rtlCol="0" anchor="ctr"/>
          <a:lstStyle/>
          <a:p>
            <a:pPr marL="0" indent="0">
              <a:buNone/>
            </a:pPr>
            <a:r>
              <a:rPr lang="en-US" sz="1400" dirty="0">
                <a:solidFill>
                  <a:srgbClr val="64748B"/>
                </a:solidFill>
                <a:latin typeface="Century Gothic"/>
              </a:rPr>
              <a:t>Teams &amp; approvals</a:t>
            </a:r>
            <a:endParaRPr lang="en-US" sz="810" dirty="0"/>
          </a:p>
        </p:txBody>
      </p:sp>
      <p:sp>
        <p:nvSpPr>
          <p:cNvPr id="21" name="Text 19"/>
          <p:cNvSpPr/>
          <p:nvPr/>
        </p:nvSpPr>
        <p:spPr>
          <a:xfrm>
            <a:off x="4581144" y="1645920"/>
            <a:ext cx="182880" cy="274320"/>
          </a:xfrm>
          <a:prstGeom prst="rect">
            <a:avLst/>
          </a:prstGeom>
          <a:noFill/>
          <a:ln/>
        </p:spPr>
        <p:txBody>
          <a:bodyPr wrap="square" lIns="0" tIns="0" rIns="0" bIns="0" rtlCol="0" anchor="ctr"/>
          <a:lstStyle/>
          <a:p>
            <a:pPr marL="0" indent="0" algn="ctr">
              <a:buNone/>
            </a:pPr>
            <a:r>
              <a:rPr lang="en-US" sz="1535" dirty="0">
                <a:solidFill>
                  <a:srgbClr val="64748B"/>
                </a:solidFill>
                <a:latin typeface="Century Gothic"/>
              </a:rPr>
              <a:t>→</a:t>
            </a:r>
            <a:endParaRPr lang="en-US" sz="1113" dirty="0"/>
          </a:p>
        </p:txBody>
      </p:sp>
      <p:sp>
        <p:nvSpPr>
          <p:cNvPr id="22" name="Shape 20"/>
          <p:cNvSpPr/>
          <p:nvPr/>
        </p:nvSpPr>
        <p:spPr>
          <a:xfrm>
            <a:off x="4718304" y="1261872"/>
            <a:ext cx="1325880" cy="1078992"/>
          </a:xfrm>
          <a:prstGeom prst="roundRect">
            <a:avLst>
              <a:gd name="adj" fmla="val 8475"/>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23" name="Text 21"/>
          <p:cNvSpPr/>
          <p:nvPr/>
        </p:nvSpPr>
        <p:spPr>
          <a:xfrm>
            <a:off x="4809744" y="1316736"/>
            <a:ext cx="457200" cy="274320"/>
          </a:xfrm>
          <a:prstGeom prst="rect">
            <a:avLst/>
          </a:prstGeom>
          <a:noFill/>
          <a:ln/>
        </p:spPr>
        <p:txBody>
          <a:bodyPr wrap="square" lIns="0" tIns="0" rIns="0" bIns="0" rtlCol="0" anchor="ctr"/>
          <a:lstStyle/>
          <a:p>
            <a:pPr marL="0" indent="0">
              <a:buNone/>
            </a:pPr>
            <a:r>
              <a:rPr lang="en-US" sz="1400" b="1" dirty="0">
                <a:solidFill>
                  <a:srgbClr val="64748B"/>
                </a:solidFill>
                <a:latin typeface="Century Gothic"/>
              </a:rPr>
              <a:t>04</a:t>
            </a:r>
            <a:endParaRPr lang="en-US" sz="911" dirty="0"/>
          </a:p>
        </p:txBody>
      </p:sp>
      <p:sp>
        <p:nvSpPr>
          <p:cNvPr id="24" name="Text 22"/>
          <p:cNvSpPr/>
          <p:nvPr/>
        </p:nvSpPr>
        <p:spPr>
          <a:xfrm>
            <a:off x="4809744" y="1591056"/>
            <a:ext cx="1143000" cy="292608"/>
          </a:xfrm>
          <a:prstGeom prst="rect">
            <a:avLst/>
          </a:prstGeom>
          <a:noFill/>
          <a:ln/>
        </p:spPr>
        <p:txBody>
          <a:bodyPr wrap="square" lIns="0" tIns="0" rIns="0" bIns="0" rtlCol="0" anchor="ctr"/>
          <a:lstStyle/>
          <a:p>
            <a:pPr marL="0" indent="0">
              <a:buNone/>
            </a:pPr>
            <a:r>
              <a:rPr lang="en-US" sz="1815" b="1" dirty="0">
                <a:solidFill>
                  <a:srgbClr val="0D0D0D"/>
                </a:solidFill>
                <a:latin typeface="Century Gothic"/>
              </a:rPr>
              <a:t>Deliver</a:t>
            </a:r>
            <a:endParaRPr lang="en-US" sz="1316" dirty="0"/>
          </a:p>
        </p:txBody>
      </p:sp>
      <p:sp>
        <p:nvSpPr>
          <p:cNvPr id="25" name="Text 23"/>
          <p:cNvSpPr/>
          <p:nvPr/>
        </p:nvSpPr>
        <p:spPr>
          <a:xfrm>
            <a:off x="4809744" y="1892808"/>
            <a:ext cx="1143000" cy="256032"/>
          </a:xfrm>
          <a:prstGeom prst="rect">
            <a:avLst/>
          </a:prstGeom>
          <a:noFill/>
          <a:ln/>
        </p:spPr>
        <p:txBody>
          <a:bodyPr wrap="square" lIns="0" tIns="0" rIns="0" bIns="0" rtlCol="0" anchor="ctr"/>
          <a:lstStyle/>
          <a:p>
            <a:pPr marL="0" indent="0">
              <a:buNone/>
            </a:pPr>
            <a:r>
              <a:rPr lang="en-US" sz="1400" dirty="0">
                <a:solidFill>
                  <a:srgbClr val="64748B"/>
                </a:solidFill>
                <a:latin typeface="Century Gothic"/>
              </a:rPr>
              <a:t>Media execution</a:t>
            </a:r>
            <a:endParaRPr lang="en-US" sz="810" dirty="0"/>
          </a:p>
        </p:txBody>
      </p:sp>
      <p:sp>
        <p:nvSpPr>
          <p:cNvPr id="26" name="Text 24"/>
          <p:cNvSpPr/>
          <p:nvPr/>
        </p:nvSpPr>
        <p:spPr>
          <a:xfrm>
            <a:off x="6016752" y="1645920"/>
            <a:ext cx="182880" cy="274320"/>
          </a:xfrm>
          <a:prstGeom prst="rect">
            <a:avLst/>
          </a:prstGeom>
          <a:noFill/>
          <a:ln/>
        </p:spPr>
        <p:txBody>
          <a:bodyPr wrap="square" lIns="0" tIns="0" rIns="0" bIns="0" rtlCol="0" anchor="ctr"/>
          <a:lstStyle/>
          <a:p>
            <a:pPr marL="0" indent="0" algn="ctr">
              <a:buNone/>
            </a:pPr>
            <a:r>
              <a:rPr lang="en-US" sz="1535" dirty="0">
                <a:solidFill>
                  <a:srgbClr val="64748B"/>
                </a:solidFill>
                <a:latin typeface="Century Gothic"/>
              </a:rPr>
              <a:t>→</a:t>
            </a:r>
            <a:endParaRPr lang="en-US" sz="1113" dirty="0"/>
          </a:p>
        </p:txBody>
      </p:sp>
      <p:sp>
        <p:nvSpPr>
          <p:cNvPr id="27" name="Shape 25"/>
          <p:cNvSpPr/>
          <p:nvPr/>
        </p:nvSpPr>
        <p:spPr>
          <a:xfrm>
            <a:off x="6153912" y="1261872"/>
            <a:ext cx="1325880" cy="1078992"/>
          </a:xfrm>
          <a:prstGeom prst="roundRect">
            <a:avLst>
              <a:gd name="adj" fmla="val 8475"/>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28" name="Text 26"/>
          <p:cNvSpPr/>
          <p:nvPr/>
        </p:nvSpPr>
        <p:spPr>
          <a:xfrm>
            <a:off x="6245352" y="1316736"/>
            <a:ext cx="457200" cy="274320"/>
          </a:xfrm>
          <a:prstGeom prst="rect">
            <a:avLst/>
          </a:prstGeom>
          <a:noFill/>
          <a:ln/>
        </p:spPr>
        <p:txBody>
          <a:bodyPr wrap="square" lIns="0" tIns="0" rIns="0" bIns="0" rtlCol="0" anchor="ctr"/>
          <a:lstStyle/>
          <a:p>
            <a:pPr marL="0" indent="0">
              <a:buNone/>
            </a:pPr>
            <a:r>
              <a:rPr lang="en-US" sz="1400" b="1" dirty="0">
                <a:solidFill>
                  <a:srgbClr val="64748B"/>
                </a:solidFill>
                <a:latin typeface="Century Gothic"/>
              </a:rPr>
              <a:t>05</a:t>
            </a:r>
            <a:endParaRPr lang="en-US" sz="911" dirty="0"/>
          </a:p>
        </p:txBody>
      </p:sp>
      <p:sp>
        <p:nvSpPr>
          <p:cNvPr id="29" name="Text 27"/>
          <p:cNvSpPr/>
          <p:nvPr/>
        </p:nvSpPr>
        <p:spPr>
          <a:xfrm>
            <a:off x="6245352" y="1591056"/>
            <a:ext cx="1143000" cy="292608"/>
          </a:xfrm>
          <a:prstGeom prst="rect">
            <a:avLst/>
          </a:prstGeom>
          <a:noFill/>
          <a:ln/>
        </p:spPr>
        <p:txBody>
          <a:bodyPr wrap="square" lIns="0" tIns="0" rIns="0" bIns="0" rtlCol="0" anchor="ctr"/>
          <a:lstStyle/>
          <a:p>
            <a:pPr marL="0" indent="0">
              <a:buNone/>
            </a:pPr>
            <a:r>
              <a:rPr lang="en-US" sz="1815" b="1" dirty="0">
                <a:solidFill>
                  <a:srgbClr val="0D0D0D"/>
                </a:solidFill>
                <a:latin typeface="Century Gothic"/>
              </a:rPr>
              <a:t>Bill</a:t>
            </a:r>
            <a:endParaRPr lang="en-US" sz="1316" dirty="0"/>
          </a:p>
        </p:txBody>
      </p:sp>
      <p:sp>
        <p:nvSpPr>
          <p:cNvPr id="30" name="Text 28"/>
          <p:cNvSpPr/>
          <p:nvPr/>
        </p:nvSpPr>
        <p:spPr>
          <a:xfrm>
            <a:off x="6245352" y="1892808"/>
            <a:ext cx="1143000" cy="256032"/>
          </a:xfrm>
          <a:prstGeom prst="rect">
            <a:avLst/>
          </a:prstGeom>
          <a:noFill/>
          <a:ln/>
        </p:spPr>
        <p:txBody>
          <a:bodyPr wrap="square" lIns="0" tIns="0" rIns="0" bIns="0" rtlCol="0" anchor="ctr"/>
          <a:lstStyle/>
          <a:p>
            <a:pPr marL="0" indent="0">
              <a:buNone/>
            </a:pPr>
            <a:r>
              <a:rPr lang="en-US" sz="1400" dirty="0">
                <a:solidFill>
                  <a:srgbClr val="64748B"/>
                </a:solidFill>
                <a:latin typeface="Century Gothic"/>
              </a:rPr>
              <a:t>Invoicing trail</a:t>
            </a:r>
            <a:endParaRPr lang="en-US" sz="810" dirty="0"/>
          </a:p>
        </p:txBody>
      </p:sp>
      <p:sp>
        <p:nvSpPr>
          <p:cNvPr id="31" name="Text 29"/>
          <p:cNvSpPr/>
          <p:nvPr/>
        </p:nvSpPr>
        <p:spPr>
          <a:xfrm>
            <a:off x="7452360" y="1645920"/>
            <a:ext cx="182880" cy="274320"/>
          </a:xfrm>
          <a:prstGeom prst="rect">
            <a:avLst/>
          </a:prstGeom>
          <a:noFill/>
          <a:ln/>
        </p:spPr>
        <p:txBody>
          <a:bodyPr wrap="square" lIns="0" tIns="0" rIns="0" bIns="0" rtlCol="0" anchor="ctr"/>
          <a:lstStyle/>
          <a:p>
            <a:pPr marL="0" indent="0" algn="ctr">
              <a:buNone/>
            </a:pPr>
            <a:r>
              <a:rPr lang="en-US" sz="1535" dirty="0">
                <a:solidFill>
                  <a:srgbClr val="64748B"/>
                </a:solidFill>
                <a:latin typeface="Century Gothic"/>
              </a:rPr>
              <a:t>→</a:t>
            </a:r>
            <a:endParaRPr lang="en-US" sz="1113" dirty="0"/>
          </a:p>
        </p:txBody>
      </p:sp>
      <p:sp>
        <p:nvSpPr>
          <p:cNvPr id="32" name="Shape 30"/>
          <p:cNvSpPr/>
          <p:nvPr/>
        </p:nvSpPr>
        <p:spPr>
          <a:xfrm>
            <a:off x="7589520" y="1261872"/>
            <a:ext cx="1325880" cy="1078992"/>
          </a:xfrm>
          <a:prstGeom prst="roundRect">
            <a:avLst>
              <a:gd name="adj" fmla="val 8475"/>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33" name="Text 31"/>
          <p:cNvSpPr/>
          <p:nvPr/>
        </p:nvSpPr>
        <p:spPr>
          <a:xfrm>
            <a:off x="7680960" y="1316736"/>
            <a:ext cx="457200" cy="274320"/>
          </a:xfrm>
          <a:prstGeom prst="rect">
            <a:avLst/>
          </a:prstGeom>
          <a:noFill/>
          <a:ln/>
        </p:spPr>
        <p:txBody>
          <a:bodyPr wrap="square" lIns="0" tIns="0" rIns="0" bIns="0" rtlCol="0" anchor="ctr"/>
          <a:lstStyle/>
          <a:p>
            <a:pPr marL="0" indent="0">
              <a:buNone/>
            </a:pPr>
            <a:r>
              <a:rPr lang="en-US" sz="1400" b="1" dirty="0">
                <a:solidFill>
                  <a:srgbClr val="64748B"/>
                </a:solidFill>
                <a:latin typeface="Century Gothic"/>
              </a:rPr>
              <a:t>06</a:t>
            </a:r>
            <a:endParaRPr lang="en-US" sz="911" dirty="0"/>
          </a:p>
        </p:txBody>
      </p:sp>
      <p:sp>
        <p:nvSpPr>
          <p:cNvPr id="34" name="Text 32"/>
          <p:cNvSpPr/>
          <p:nvPr/>
        </p:nvSpPr>
        <p:spPr>
          <a:xfrm>
            <a:off x="7680960" y="1591056"/>
            <a:ext cx="1143000" cy="292608"/>
          </a:xfrm>
          <a:prstGeom prst="rect">
            <a:avLst/>
          </a:prstGeom>
          <a:noFill/>
          <a:ln/>
        </p:spPr>
        <p:txBody>
          <a:bodyPr wrap="square" lIns="0" tIns="0" rIns="0" bIns="0" rtlCol="0" anchor="ctr"/>
          <a:lstStyle/>
          <a:p>
            <a:pPr marL="0" indent="0">
              <a:buNone/>
            </a:pPr>
            <a:r>
              <a:rPr lang="en-US" sz="1815" b="1" dirty="0">
                <a:solidFill>
                  <a:srgbClr val="0D0D0D"/>
                </a:solidFill>
                <a:latin typeface="Century Gothic"/>
              </a:rPr>
              <a:t>Analyse</a:t>
            </a:r>
            <a:endParaRPr lang="en-US" sz="1316" dirty="0"/>
          </a:p>
        </p:txBody>
      </p:sp>
      <p:sp>
        <p:nvSpPr>
          <p:cNvPr id="35" name="Text 33"/>
          <p:cNvSpPr/>
          <p:nvPr/>
        </p:nvSpPr>
        <p:spPr>
          <a:xfrm>
            <a:off x="7680960" y="1892808"/>
            <a:ext cx="1143000" cy="256032"/>
          </a:xfrm>
          <a:prstGeom prst="rect">
            <a:avLst/>
          </a:prstGeom>
          <a:noFill/>
          <a:ln/>
        </p:spPr>
        <p:txBody>
          <a:bodyPr wrap="square" lIns="0" tIns="0" rIns="0" bIns="0" rtlCol="0" anchor="ctr"/>
          <a:lstStyle/>
          <a:p>
            <a:pPr marL="0" indent="0">
              <a:buNone/>
            </a:pPr>
            <a:r>
              <a:rPr lang="en-US" sz="1400" dirty="0">
                <a:solidFill>
                  <a:srgbClr val="64748B"/>
                </a:solidFill>
                <a:latin typeface="Century Gothic"/>
              </a:rPr>
              <a:t>Dashboards</a:t>
            </a:r>
            <a:endParaRPr lang="en-US" sz="810" dirty="0"/>
          </a:p>
        </p:txBody>
      </p:sp>
      <p:sp>
        <p:nvSpPr>
          <p:cNvPr id="36" name="Shape 34"/>
          <p:cNvSpPr/>
          <p:nvPr/>
        </p:nvSpPr>
        <p:spPr>
          <a:xfrm>
            <a:off x="411480" y="2487168"/>
            <a:ext cx="2724912" cy="1005840"/>
          </a:xfrm>
          <a:prstGeom prst="roundRect">
            <a:avLst>
              <a:gd name="adj" fmla="val 8182"/>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37" name="Text 35"/>
          <p:cNvSpPr/>
          <p:nvPr/>
        </p:nvSpPr>
        <p:spPr>
          <a:xfrm>
            <a:off x="594360" y="2596896"/>
            <a:ext cx="2377440" cy="274320"/>
          </a:xfrm>
          <a:prstGeom prst="rect">
            <a:avLst/>
          </a:prstGeom>
          <a:noFill/>
          <a:ln/>
        </p:spPr>
        <p:txBody>
          <a:bodyPr wrap="square" lIns="0" tIns="0" rIns="0" bIns="0" rtlCol="0" anchor="ctr"/>
          <a:lstStyle/>
          <a:p>
            <a:pPr marL="0" indent="0">
              <a:buNone/>
            </a:pPr>
            <a:r>
              <a:rPr lang="en-US" sz="1466" b="1" dirty="0">
                <a:solidFill>
                  <a:srgbClr val="0D0D0D"/>
                </a:solidFill>
                <a:latin typeface="Century Gothic"/>
              </a:rPr>
              <a:t>Project Management</a:t>
            </a:r>
            <a:endParaRPr lang="en-US" sz="1063" dirty="0"/>
          </a:p>
        </p:txBody>
      </p:sp>
      <p:sp>
        <p:nvSpPr>
          <p:cNvPr id="38" name="Text 36"/>
          <p:cNvSpPr/>
          <p:nvPr/>
        </p:nvSpPr>
        <p:spPr>
          <a:xfrm>
            <a:off x="594360" y="2889504"/>
            <a:ext cx="2377440" cy="512064"/>
          </a:xfrm>
          <a:prstGeom prst="rect">
            <a:avLst/>
          </a:prstGeom>
          <a:noFill/>
          <a:ln/>
        </p:spPr>
        <p:txBody>
          <a:bodyPr wrap="square" lIns="0" tIns="0" rIns="0" bIns="0" rtlCol="0" anchor="ctr"/>
          <a:lstStyle/>
          <a:p>
            <a:pPr marL="0" indent="0">
              <a:lnSpc>
                <a:spcPct val="135000"/>
              </a:lnSpc>
              <a:buNone/>
            </a:pPr>
            <a:r>
              <a:rPr lang="en-US" sz="1400" dirty="0">
                <a:solidFill>
                  <a:srgbClr val="64748B"/>
                </a:solidFill>
                <a:latin typeface="Century Gothic"/>
              </a:rPr>
              <a:t>Plan campaigns, assign work, manage deadlines and keep every team aligned from one workspace.</a:t>
            </a:r>
            <a:endParaRPr lang="en-US" sz="860" dirty="0"/>
          </a:p>
        </p:txBody>
      </p:sp>
      <p:sp>
        <p:nvSpPr>
          <p:cNvPr id="39" name="Shape 37"/>
          <p:cNvSpPr/>
          <p:nvPr/>
        </p:nvSpPr>
        <p:spPr>
          <a:xfrm>
            <a:off x="3273552" y="2487168"/>
            <a:ext cx="2724912" cy="1005840"/>
          </a:xfrm>
          <a:prstGeom prst="roundRect">
            <a:avLst>
              <a:gd name="adj" fmla="val 8182"/>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40" name="Text 38"/>
          <p:cNvSpPr/>
          <p:nvPr/>
        </p:nvSpPr>
        <p:spPr>
          <a:xfrm>
            <a:off x="3456432" y="2596896"/>
            <a:ext cx="2377440" cy="274320"/>
          </a:xfrm>
          <a:prstGeom prst="rect">
            <a:avLst/>
          </a:prstGeom>
          <a:noFill/>
          <a:ln/>
        </p:spPr>
        <p:txBody>
          <a:bodyPr wrap="square" lIns="0" tIns="0" rIns="0" bIns="0" rtlCol="0" anchor="ctr"/>
          <a:lstStyle/>
          <a:p>
            <a:pPr marL="0" indent="0">
              <a:buNone/>
            </a:pPr>
            <a:r>
              <a:rPr lang="en-US" sz="1466" b="1" dirty="0">
                <a:solidFill>
                  <a:srgbClr val="0D0D0D"/>
                </a:solidFill>
                <a:latin typeface="Century Gothic"/>
              </a:rPr>
              <a:t>Workflow Automation</a:t>
            </a:r>
            <a:endParaRPr lang="en-US" sz="1063" dirty="0"/>
          </a:p>
        </p:txBody>
      </p:sp>
      <p:sp>
        <p:nvSpPr>
          <p:cNvPr id="41" name="Text 39"/>
          <p:cNvSpPr/>
          <p:nvPr/>
        </p:nvSpPr>
        <p:spPr>
          <a:xfrm>
            <a:off x="3456432" y="2889504"/>
            <a:ext cx="2377440" cy="512064"/>
          </a:xfrm>
          <a:prstGeom prst="rect">
            <a:avLst/>
          </a:prstGeom>
          <a:noFill/>
          <a:ln/>
        </p:spPr>
        <p:txBody>
          <a:bodyPr wrap="square" lIns="0" tIns="0" rIns="0" bIns="0" rtlCol="0" anchor="ctr"/>
          <a:lstStyle/>
          <a:p>
            <a:pPr marL="0" indent="0">
              <a:lnSpc>
                <a:spcPct val="135000"/>
              </a:lnSpc>
              <a:buNone/>
            </a:pPr>
            <a:r>
              <a:rPr lang="en-US" sz="1400" dirty="0">
                <a:solidFill>
                  <a:srgbClr val="64748B"/>
                </a:solidFill>
                <a:latin typeface="Century Gothic"/>
              </a:rPr>
              <a:t>Automate briefs, approvals, handoffs, reminders and recurring marketing operations.</a:t>
            </a:r>
            <a:endParaRPr lang="en-US" sz="860" dirty="0"/>
          </a:p>
        </p:txBody>
      </p:sp>
      <p:sp>
        <p:nvSpPr>
          <p:cNvPr id="42" name="Shape 40"/>
          <p:cNvSpPr/>
          <p:nvPr/>
        </p:nvSpPr>
        <p:spPr>
          <a:xfrm>
            <a:off x="6135624" y="2487168"/>
            <a:ext cx="2724912" cy="1005840"/>
          </a:xfrm>
          <a:prstGeom prst="roundRect">
            <a:avLst>
              <a:gd name="adj" fmla="val 8182"/>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43" name="Text 41"/>
          <p:cNvSpPr/>
          <p:nvPr/>
        </p:nvSpPr>
        <p:spPr>
          <a:xfrm>
            <a:off x="6318504" y="2596896"/>
            <a:ext cx="2377440" cy="274320"/>
          </a:xfrm>
          <a:prstGeom prst="rect">
            <a:avLst/>
          </a:prstGeom>
          <a:noFill/>
          <a:ln/>
        </p:spPr>
        <p:txBody>
          <a:bodyPr wrap="square" lIns="0" tIns="0" rIns="0" bIns="0" rtlCol="0" anchor="ctr"/>
          <a:lstStyle/>
          <a:p>
            <a:pPr marL="0" indent="0">
              <a:buNone/>
            </a:pPr>
            <a:r>
              <a:rPr lang="en-US" sz="1466" b="1" dirty="0">
                <a:solidFill>
                  <a:srgbClr val="0D0D0D"/>
                </a:solidFill>
                <a:latin typeface="Century Gothic"/>
              </a:rPr>
              <a:t>Team Coordination</a:t>
            </a:r>
            <a:endParaRPr lang="en-US" sz="1063" dirty="0"/>
          </a:p>
        </p:txBody>
      </p:sp>
      <p:sp>
        <p:nvSpPr>
          <p:cNvPr id="44" name="Text 42"/>
          <p:cNvSpPr/>
          <p:nvPr/>
        </p:nvSpPr>
        <p:spPr>
          <a:xfrm>
            <a:off x="6318504" y="2889504"/>
            <a:ext cx="2377440" cy="512064"/>
          </a:xfrm>
          <a:prstGeom prst="rect">
            <a:avLst/>
          </a:prstGeom>
          <a:noFill/>
          <a:ln/>
        </p:spPr>
        <p:txBody>
          <a:bodyPr wrap="square" lIns="0" tIns="0" rIns="0" bIns="0" rtlCol="0" anchor="ctr"/>
          <a:lstStyle/>
          <a:p>
            <a:pPr marL="0" indent="0">
              <a:lnSpc>
                <a:spcPct val="135000"/>
              </a:lnSpc>
              <a:buNone/>
            </a:pPr>
            <a:r>
              <a:rPr lang="en-US" sz="1400" dirty="0">
                <a:solidFill>
                  <a:srgbClr val="64748B"/>
                </a:solidFill>
                <a:latin typeface="Century Gothic"/>
              </a:rPr>
              <a:t>Coordinate creative, media, accounts and client-service teams with clear ownership and visibility.</a:t>
            </a:r>
            <a:endParaRPr lang="en-US" sz="860" dirty="0"/>
          </a:p>
        </p:txBody>
      </p:sp>
      <p:sp>
        <p:nvSpPr>
          <p:cNvPr id="45" name="Shape 43"/>
          <p:cNvSpPr/>
          <p:nvPr/>
        </p:nvSpPr>
        <p:spPr>
          <a:xfrm>
            <a:off x="411480" y="3584448"/>
            <a:ext cx="2724912" cy="1005840"/>
          </a:xfrm>
          <a:prstGeom prst="roundRect">
            <a:avLst>
              <a:gd name="adj" fmla="val 8182"/>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46" name="Text 44"/>
          <p:cNvSpPr/>
          <p:nvPr/>
        </p:nvSpPr>
        <p:spPr>
          <a:xfrm>
            <a:off x="594360" y="3694176"/>
            <a:ext cx="2377440" cy="274320"/>
          </a:xfrm>
          <a:prstGeom prst="rect">
            <a:avLst/>
          </a:prstGeom>
          <a:noFill/>
          <a:ln/>
        </p:spPr>
        <p:txBody>
          <a:bodyPr wrap="square" lIns="0" tIns="0" rIns="0" bIns="0" rtlCol="0" anchor="ctr"/>
          <a:lstStyle/>
          <a:p>
            <a:pPr marL="0" indent="0">
              <a:buNone/>
            </a:pPr>
            <a:r>
              <a:rPr lang="en-US" sz="1466" b="1" dirty="0">
                <a:solidFill>
                  <a:srgbClr val="0D0D0D"/>
                </a:solidFill>
                <a:latin typeface="Century Gothic"/>
              </a:rPr>
              <a:t>Brief to Billing</a:t>
            </a:r>
            <a:endParaRPr lang="en-US" sz="1063" dirty="0"/>
          </a:p>
        </p:txBody>
      </p:sp>
      <p:sp>
        <p:nvSpPr>
          <p:cNvPr id="47" name="Text 45"/>
          <p:cNvSpPr/>
          <p:nvPr/>
        </p:nvSpPr>
        <p:spPr>
          <a:xfrm>
            <a:off x="594360" y="3986784"/>
            <a:ext cx="2377440" cy="512064"/>
          </a:xfrm>
          <a:prstGeom prst="rect">
            <a:avLst/>
          </a:prstGeom>
          <a:noFill/>
          <a:ln/>
        </p:spPr>
        <p:txBody>
          <a:bodyPr wrap="square" lIns="0" tIns="0" rIns="0" bIns="0" rtlCol="0" anchor="ctr"/>
          <a:lstStyle/>
          <a:p>
            <a:pPr marL="0" indent="0">
              <a:lnSpc>
                <a:spcPct val="135000"/>
              </a:lnSpc>
              <a:buNone/>
            </a:pPr>
            <a:r>
              <a:rPr lang="en-US" sz="1400" dirty="0">
                <a:solidFill>
                  <a:srgbClr val="64748B"/>
                </a:solidFill>
                <a:latin typeface="Century Gothic"/>
              </a:rPr>
              <a:t>Track every campaign from intake through delivery, invoicing and post-campaign reporting.</a:t>
            </a:r>
            <a:endParaRPr lang="en-US" sz="860" dirty="0"/>
          </a:p>
        </p:txBody>
      </p:sp>
      <p:sp>
        <p:nvSpPr>
          <p:cNvPr id="48" name="Shape 46"/>
          <p:cNvSpPr/>
          <p:nvPr/>
        </p:nvSpPr>
        <p:spPr>
          <a:xfrm>
            <a:off x="3273552" y="3584448"/>
            <a:ext cx="2724912" cy="1005840"/>
          </a:xfrm>
          <a:prstGeom prst="roundRect">
            <a:avLst>
              <a:gd name="adj" fmla="val 8182"/>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49" name="Text 47"/>
          <p:cNvSpPr/>
          <p:nvPr/>
        </p:nvSpPr>
        <p:spPr>
          <a:xfrm>
            <a:off x="3456432" y="3694176"/>
            <a:ext cx="2377440" cy="274320"/>
          </a:xfrm>
          <a:prstGeom prst="rect">
            <a:avLst/>
          </a:prstGeom>
          <a:noFill/>
          <a:ln/>
        </p:spPr>
        <p:txBody>
          <a:bodyPr wrap="square" lIns="0" tIns="0" rIns="0" bIns="0" rtlCol="0" anchor="ctr"/>
          <a:lstStyle/>
          <a:p>
            <a:pPr marL="0" indent="0">
              <a:buNone/>
            </a:pPr>
            <a:r>
              <a:rPr lang="en-US" sz="1466" b="1" dirty="0">
                <a:solidFill>
                  <a:srgbClr val="0D0D0D"/>
                </a:solidFill>
                <a:latin typeface="Century Gothic"/>
              </a:rPr>
              <a:t>Analytics Dashboards</a:t>
            </a:r>
            <a:endParaRPr lang="en-US" sz="1063" dirty="0"/>
          </a:p>
        </p:txBody>
      </p:sp>
      <p:sp>
        <p:nvSpPr>
          <p:cNvPr id="50" name="Text 48"/>
          <p:cNvSpPr/>
          <p:nvPr/>
        </p:nvSpPr>
        <p:spPr>
          <a:xfrm>
            <a:off x="3456432" y="3986784"/>
            <a:ext cx="2377440" cy="512064"/>
          </a:xfrm>
          <a:prstGeom prst="rect">
            <a:avLst/>
          </a:prstGeom>
          <a:noFill/>
          <a:ln/>
        </p:spPr>
        <p:txBody>
          <a:bodyPr wrap="square" lIns="0" tIns="0" rIns="0" bIns="0" rtlCol="0" anchor="ctr"/>
          <a:lstStyle/>
          <a:p>
            <a:pPr marL="0" indent="0">
              <a:lnSpc>
                <a:spcPct val="135000"/>
              </a:lnSpc>
              <a:buNone/>
            </a:pPr>
            <a:r>
              <a:rPr lang="en-US" sz="1400" dirty="0">
                <a:solidFill>
                  <a:srgbClr val="64748B"/>
                </a:solidFill>
                <a:latin typeface="Century Gothic"/>
              </a:rPr>
              <a:t>Monitor workload, cycle times, campaign progress and operational performance in real time.</a:t>
            </a:r>
            <a:endParaRPr lang="en-US" sz="860" dirty="0"/>
          </a:p>
        </p:txBody>
      </p:sp>
      <p:sp>
        <p:nvSpPr>
          <p:cNvPr id="51" name="Shape 49"/>
          <p:cNvSpPr/>
          <p:nvPr/>
        </p:nvSpPr>
        <p:spPr>
          <a:xfrm>
            <a:off x="6135624" y="3584448"/>
            <a:ext cx="2724912" cy="1005840"/>
          </a:xfrm>
          <a:prstGeom prst="roundRect">
            <a:avLst>
              <a:gd name="adj" fmla="val 8182"/>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52" name="Text 50"/>
          <p:cNvSpPr/>
          <p:nvPr/>
        </p:nvSpPr>
        <p:spPr>
          <a:xfrm>
            <a:off x="6318504" y="3694176"/>
            <a:ext cx="2377440" cy="274320"/>
          </a:xfrm>
          <a:prstGeom prst="rect">
            <a:avLst/>
          </a:prstGeom>
          <a:noFill/>
          <a:ln/>
        </p:spPr>
        <p:txBody>
          <a:bodyPr wrap="square" lIns="0" tIns="0" rIns="0" bIns="0" rtlCol="0" anchor="ctr"/>
          <a:lstStyle/>
          <a:p>
            <a:pPr marL="0" indent="0">
              <a:buNone/>
            </a:pPr>
            <a:r>
              <a:rPr lang="en-US" sz="1466" b="1" dirty="0">
                <a:solidFill>
                  <a:srgbClr val="0D0D0D"/>
                </a:solidFill>
                <a:latin typeface="Century Gothic"/>
              </a:rPr>
              <a:t>Agency-Scale Operations</a:t>
            </a:r>
            <a:endParaRPr lang="en-US" sz="1063" dirty="0"/>
          </a:p>
        </p:txBody>
      </p:sp>
      <p:sp>
        <p:nvSpPr>
          <p:cNvPr id="53" name="Text 51"/>
          <p:cNvSpPr/>
          <p:nvPr/>
        </p:nvSpPr>
        <p:spPr>
          <a:xfrm>
            <a:off x="6318504" y="3986784"/>
            <a:ext cx="2377440" cy="512064"/>
          </a:xfrm>
          <a:prstGeom prst="rect">
            <a:avLst/>
          </a:prstGeom>
          <a:noFill/>
          <a:ln/>
        </p:spPr>
        <p:txBody>
          <a:bodyPr wrap="square" lIns="0" tIns="0" rIns="0" bIns="0" rtlCol="0" anchor="ctr"/>
          <a:lstStyle/>
          <a:p>
            <a:pPr marL="0" indent="0">
              <a:lnSpc>
                <a:spcPct val="135000"/>
              </a:lnSpc>
              <a:buNone/>
            </a:pPr>
            <a:r>
              <a:rPr lang="en-US" sz="1400" dirty="0">
                <a:solidFill>
                  <a:srgbClr val="64748B"/>
                </a:solidFill>
                <a:latin typeface="Century Gothic"/>
              </a:rPr>
              <a:t>Built for agencies and corporate marketing teams managing multiple brands, channels and deliverables.</a:t>
            </a:r>
            <a:endParaRPr lang="en-US" sz="860" dirty="0"/>
          </a:p>
        </p:txBody>
      </p:sp>
      <p:sp>
        <p:nvSpPr>
          <p:cNvPr id="54" name="Shape 52"/>
          <p:cNvSpPr/>
          <p:nvPr/>
        </p:nvSpPr>
        <p:spPr>
          <a:xfrm>
            <a:off x="0" y="4892040"/>
            <a:ext cx="9144000" cy="251460"/>
          </a:xfrm>
          <a:prstGeom prst="rect">
            <a:avLst/>
          </a:prstGeom>
          <a:solidFill>
            <a:srgbClr val="EAECF4"/>
          </a:solidFill>
          <a:ln w="12700">
            <a:solidFill>
              <a:srgbClr val="EAECF4"/>
            </a:solidFill>
            <a:prstDash val="solid"/>
          </a:ln>
        </p:spPr>
        <p:txBody>
          <a:bodyPr/>
          <a:p/>
        </p:txBody>
      </p:sp>
      <p:sp>
        <p:nvSpPr>
          <p:cNvPr id="55" name="Text 53"/>
          <p:cNvSpPr/>
          <p:nvPr/>
        </p:nvSpPr>
        <p:spPr>
          <a:xfrm>
            <a:off x="411480" y="4892040"/>
            <a:ext cx="6400800" cy="251460"/>
          </a:xfrm>
          <a:prstGeom prst="rect">
            <a:avLst/>
          </a:prstGeom>
          <a:noFill/>
          <a:ln/>
        </p:spPr>
        <p:txBody>
          <a:bodyPr wrap="square" lIns="0" tIns="0" rIns="0" bIns="0" rtlCol="0" anchor="ctr"/>
          <a:lstStyle/>
          <a:p>
            <a:pPr marL="0" indent="0" algn="l">
              <a:buNone/>
            </a:pPr>
            <a:r>
              <a:rPr lang="en-US" sz="1400" dirty="0">
                <a:solidFill>
                  <a:srgbClr val="64748B"/>
                </a:solidFill>
                <a:latin typeface="Century Gothic"/>
              </a:rPr>
              <a:t>adspaces.co.zw  ·  info@adspaces.co.zw  ·  Harare, Zimbabwe</a:t>
            </a:r>
            <a:endParaRPr lang="en-US" sz="708"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C1C2E"/>
        </a:solidFill>
        <a:effectLst/>
      </p:bgPr>
    </p:bg>
    <p:spTree>
      <p:nvGrpSpPr>
        <p:cNvPr id="1" name=""/>
        <p:cNvGrpSpPr/>
        <p:nvPr/>
      </p:nvGrpSpPr>
      <p:grpSpPr>
        <a:xfrm>
          <a:off x="0" y="0"/>
          <a:ext cx="0" cy="0"/>
          <a:chOff x="0" y="0"/>
          <a:chExt cx="0" cy="0"/>
        </a:xfrm>
      </p:grpSpPr>
      <p:sp>
        <p:nvSpPr>
          <p:cNvPr id="2" name="Shape 0"/>
          <p:cNvSpPr/>
          <p:nvPr/>
        </p:nvSpPr>
        <p:spPr>
          <a:xfrm>
            <a:off x="411480" y="292608"/>
            <a:ext cx="1280160" cy="237744"/>
          </a:xfrm>
          <a:prstGeom prst="roundRect">
            <a:avLst>
              <a:gd name="adj" fmla="val 15385"/>
            </a:avLst>
          </a:prstGeom>
          <a:solidFill>
            <a:srgbClr val="E63946"/>
          </a:solidFill>
          <a:ln w="12700">
            <a:solidFill>
              <a:srgbClr val="E63946"/>
            </a:solidFill>
            <a:prstDash val="solid"/>
          </a:ln>
        </p:spPr>
        <p:txBody>
          <a:bodyPr/>
          <a:p/>
        </p:txBody>
      </p:sp>
      <p:sp>
        <p:nvSpPr>
          <p:cNvPr id="3" name="Text 1"/>
          <p:cNvSpPr/>
          <p:nvPr/>
        </p:nvSpPr>
        <p:spPr>
          <a:xfrm>
            <a:off x="411480" y="292608"/>
            <a:ext cx="1280160" cy="237744"/>
          </a:xfrm>
          <a:prstGeom prst="rect">
            <a:avLst/>
          </a:prstGeom>
          <a:noFill/>
          <a:ln/>
        </p:spPr>
        <p:txBody>
          <a:bodyPr wrap="square" lIns="0" tIns="0" rIns="0" bIns="0" rtlCol="0" anchor="ctr"/>
          <a:lstStyle/>
          <a:p>
            <a:pPr marL="0" indent="0" algn="ctr">
              <a:buNone/>
            </a:pPr>
            <a:r>
              <a:rPr lang="en-US" sz="2400" b="1" kern="0" spc="150" dirty="0">
                <a:solidFill>
                  <a:srgbClr val="FFFFFF"/>
                </a:solidFill>
                <a:latin typeface="Century Gothic"/>
              </a:rPr>
              <a:t>NEWSDIRECT</a:t>
            </a:r>
            <a:endParaRPr lang="en-US" sz="708" dirty="0"/>
          </a:p>
        </p:txBody>
      </p:sp>
      <p:sp>
        <p:nvSpPr>
          <p:cNvPr id="4" name="Text 2"/>
          <p:cNvSpPr/>
          <p:nvPr/>
        </p:nvSpPr>
        <p:spPr>
          <a:xfrm>
            <a:off x="411480" y="658368"/>
            <a:ext cx="5029200" cy="457200"/>
          </a:xfrm>
          <a:prstGeom prst="rect">
            <a:avLst/>
          </a:prstGeom>
          <a:noFill/>
          <a:ln/>
        </p:spPr>
        <p:txBody>
          <a:bodyPr wrap="square" lIns="0" tIns="0" rIns="0" bIns="0" rtlCol="0" anchor="ctr"/>
          <a:lstStyle/>
          <a:p>
            <a:pPr marL="0" indent="0">
              <a:buNone/>
            </a:pPr>
            <a:r>
              <a:rPr lang="en-US" sz="3600" b="1" dirty="0">
                <a:solidFill>
                  <a:srgbClr val="FFFFFF"/>
                </a:solidFill>
                <a:latin typeface="Century Gothic"/>
              </a:rPr>
              <a:t>NewspaperDirect</a:t>
            </a:r>
            <a:endParaRPr lang="en-US" sz="2834" dirty="0"/>
          </a:p>
        </p:txBody>
      </p:sp>
      <p:sp>
        <p:nvSpPr>
          <p:cNvPr id="5" name="Text 3"/>
          <p:cNvSpPr/>
          <p:nvPr/>
        </p:nvSpPr>
        <p:spPr>
          <a:xfrm>
            <a:off x="411480" y="1170432"/>
            <a:ext cx="5029200" cy="274320"/>
          </a:xfrm>
          <a:prstGeom prst="rect">
            <a:avLst/>
          </a:prstGeom>
          <a:noFill/>
          <a:ln/>
        </p:spPr>
        <p:txBody>
          <a:bodyPr wrap="square" lIns="0" tIns="0" rIns="0" bIns="0" rtlCol="0" anchor="ctr"/>
          <a:lstStyle/>
          <a:p>
            <a:pPr marL="0" indent="0">
              <a:buNone/>
            </a:pPr>
            <a:r>
              <a:rPr lang="en-US" sz="2400" i="1" dirty="0">
                <a:solidFill>
                  <a:srgbClr val="9CA3AF"/>
                </a:solidFill>
                <a:latin typeface="Century Gothic"/>
              </a:rPr>
              <a:t>Digital access to leading newspapers and publications.</a:t>
            </a:r>
            <a:endParaRPr lang="en-US" sz="1163" dirty="0"/>
          </a:p>
        </p:txBody>
      </p:sp>
      <p:sp>
        <p:nvSpPr>
          <p:cNvPr id="6" name="Text 4"/>
          <p:cNvSpPr/>
          <p:nvPr/>
        </p:nvSpPr>
        <p:spPr>
          <a:xfrm>
            <a:off x="411480" y="1554480"/>
            <a:ext cx="4114800" cy="1143000"/>
          </a:xfrm>
          <a:prstGeom prst="rect">
            <a:avLst/>
          </a:prstGeom>
          <a:noFill/>
          <a:ln/>
        </p:spPr>
        <p:txBody>
          <a:bodyPr wrap="square" lIns="0" tIns="0" rIns="0" bIns="0" rtlCol="0" anchor="ctr"/>
          <a:lstStyle/>
          <a:p>
            <a:pPr marL="0" indent="0">
              <a:lnSpc>
                <a:spcPct val="150000"/>
              </a:lnSpc>
              <a:buNone/>
            </a:pPr>
            <a:r>
              <a:rPr lang="en-US" sz="1400" dirty="0">
                <a:solidFill>
                  <a:srgbClr val="BFC5D9"/>
                </a:solidFill>
                <a:latin typeface="Century Gothic"/>
              </a:rPr>
              <a:t>NewspaperDirect provides corporate subscribers with seamless access to Zimbabwe's leading newspapers and media publications. It supports teams that need daily content delivery, press release publishing, publication archives and media intelligence from one trusted platform.</a:t>
            </a:r>
            <a:endParaRPr lang="en-US" sz="1012" dirty="0"/>
          </a:p>
        </p:txBody>
      </p:sp>
      <p:sp>
        <p:nvSpPr>
          <p:cNvPr id="7" name="Shape 5"/>
          <p:cNvSpPr/>
          <p:nvPr/>
        </p:nvSpPr>
        <p:spPr>
          <a:xfrm>
            <a:off x="411480" y="2898648"/>
            <a:ext cx="109728" cy="109728"/>
          </a:xfrm>
          <a:prstGeom prst="ellipse">
            <a:avLst/>
          </a:prstGeom>
          <a:solidFill>
            <a:srgbClr val="E63946"/>
          </a:solidFill>
          <a:ln w="12700">
            <a:solidFill>
              <a:srgbClr val="E63946"/>
            </a:solidFill>
            <a:prstDash val="solid"/>
          </a:ln>
        </p:spPr>
        <p:txBody>
          <a:bodyPr/>
          <a:p/>
        </p:txBody>
      </p:sp>
      <p:sp>
        <p:nvSpPr>
          <p:cNvPr id="8" name="Text 6"/>
          <p:cNvSpPr/>
          <p:nvPr/>
        </p:nvSpPr>
        <p:spPr>
          <a:xfrm>
            <a:off x="603504" y="2816352"/>
            <a:ext cx="3749040"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Free newspaper access included in campaigns</a:t>
            </a:r>
            <a:endParaRPr lang="en-US" sz="961" dirty="0"/>
          </a:p>
        </p:txBody>
      </p:sp>
      <p:sp>
        <p:nvSpPr>
          <p:cNvPr id="9" name="Shape 7"/>
          <p:cNvSpPr/>
          <p:nvPr/>
        </p:nvSpPr>
        <p:spPr>
          <a:xfrm>
            <a:off x="411480" y="3209544"/>
            <a:ext cx="109728" cy="109728"/>
          </a:xfrm>
          <a:prstGeom prst="ellipse">
            <a:avLst/>
          </a:prstGeom>
          <a:solidFill>
            <a:srgbClr val="E63946"/>
          </a:solidFill>
          <a:ln w="12700">
            <a:solidFill>
              <a:srgbClr val="E63946"/>
            </a:solidFill>
            <a:prstDash val="solid"/>
          </a:ln>
        </p:spPr>
        <p:txBody>
          <a:bodyPr/>
          <a:p/>
        </p:txBody>
      </p:sp>
      <p:sp>
        <p:nvSpPr>
          <p:cNvPr id="10" name="Text 8"/>
          <p:cNvSpPr/>
          <p:nvPr/>
        </p:nvSpPr>
        <p:spPr>
          <a:xfrm>
            <a:off x="603504" y="3127248"/>
            <a:ext cx="3749040"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Corporate subscription access for teams</a:t>
            </a:r>
            <a:endParaRPr lang="en-US" sz="961" dirty="0"/>
          </a:p>
        </p:txBody>
      </p:sp>
      <p:sp>
        <p:nvSpPr>
          <p:cNvPr id="11" name="Shape 9"/>
          <p:cNvSpPr/>
          <p:nvPr/>
        </p:nvSpPr>
        <p:spPr>
          <a:xfrm>
            <a:off x="411480" y="3520440"/>
            <a:ext cx="109728" cy="109728"/>
          </a:xfrm>
          <a:prstGeom prst="ellipse">
            <a:avLst/>
          </a:prstGeom>
          <a:solidFill>
            <a:srgbClr val="E63946"/>
          </a:solidFill>
          <a:ln w="12700">
            <a:solidFill>
              <a:srgbClr val="E63946"/>
            </a:solidFill>
            <a:prstDash val="solid"/>
          </a:ln>
        </p:spPr>
        <p:txBody>
          <a:bodyPr/>
          <a:p/>
        </p:txBody>
      </p:sp>
      <p:sp>
        <p:nvSpPr>
          <p:cNvPr id="12" name="Text 10"/>
          <p:cNvSpPr/>
          <p:nvPr/>
        </p:nvSpPr>
        <p:spPr>
          <a:xfrm>
            <a:off x="603504" y="3438144"/>
            <a:ext cx="3749040"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Multi-publication network coverage</a:t>
            </a:r>
            <a:endParaRPr lang="en-US" sz="961" dirty="0"/>
          </a:p>
        </p:txBody>
      </p:sp>
      <p:sp>
        <p:nvSpPr>
          <p:cNvPr id="13" name="Shape 11"/>
          <p:cNvSpPr/>
          <p:nvPr/>
        </p:nvSpPr>
        <p:spPr>
          <a:xfrm>
            <a:off x="411480" y="3831336"/>
            <a:ext cx="109728" cy="109728"/>
          </a:xfrm>
          <a:prstGeom prst="ellipse">
            <a:avLst/>
          </a:prstGeom>
          <a:solidFill>
            <a:srgbClr val="E63946"/>
          </a:solidFill>
          <a:ln w="12700">
            <a:solidFill>
              <a:srgbClr val="E63946"/>
            </a:solidFill>
            <a:prstDash val="solid"/>
          </a:ln>
        </p:spPr>
        <p:txBody>
          <a:bodyPr/>
          <a:p/>
        </p:txBody>
      </p:sp>
      <p:sp>
        <p:nvSpPr>
          <p:cNvPr id="14" name="Text 12"/>
          <p:cNvSpPr/>
          <p:nvPr/>
        </p:nvSpPr>
        <p:spPr>
          <a:xfrm>
            <a:off x="603504" y="3749040"/>
            <a:ext cx="3749040"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Daily content delivery</a:t>
            </a:r>
            <a:endParaRPr lang="en-US" sz="961" dirty="0"/>
          </a:p>
        </p:txBody>
      </p:sp>
      <p:sp>
        <p:nvSpPr>
          <p:cNvPr id="15" name="Shape 13"/>
          <p:cNvSpPr/>
          <p:nvPr/>
        </p:nvSpPr>
        <p:spPr>
          <a:xfrm>
            <a:off x="411480" y="4142232"/>
            <a:ext cx="109728" cy="109728"/>
          </a:xfrm>
          <a:prstGeom prst="ellipse">
            <a:avLst/>
          </a:prstGeom>
          <a:solidFill>
            <a:srgbClr val="E63946"/>
          </a:solidFill>
          <a:ln w="12700">
            <a:solidFill>
              <a:srgbClr val="E63946"/>
            </a:solidFill>
            <a:prstDash val="solid"/>
          </a:ln>
        </p:spPr>
        <p:txBody>
          <a:bodyPr/>
          <a:p/>
        </p:txBody>
      </p:sp>
      <p:sp>
        <p:nvSpPr>
          <p:cNvPr id="16" name="Text 14"/>
          <p:cNvSpPr/>
          <p:nvPr/>
        </p:nvSpPr>
        <p:spPr>
          <a:xfrm>
            <a:off x="603504" y="4059936"/>
            <a:ext cx="3749040"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Archive access</a:t>
            </a:r>
            <a:endParaRPr lang="en-US" sz="961" dirty="0"/>
          </a:p>
        </p:txBody>
      </p:sp>
      <p:sp>
        <p:nvSpPr>
          <p:cNvPr id="17" name="Shape 15"/>
          <p:cNvSpPr/>
          <p:nvPr/>
        </p:nvSpPr>
        <p:spPr>
          <a:xfrm>
            <a:off x="411480" y="4453128"/>
            <a:ext cx="109728" cy="109728"/>
          </a:xfrm>
          <a:prstGeom prst="ellipse">
            <a:avLst/>
          </a:prstGeom>
          <a:solidFill>
            <a:srgbClr val="E63946"/>
          </a:solidFill>
          <a:ln w="12700">
            <a:solidFill>
              <a:srgbClr val="E63946"/>
            </a:solidFill>
            <a:prstDash val="solid"/>
          </a:ln>
        </p:spPr>
        <p:txBody>
          <a:bodyPr/>
          <a:p/>
        </p:txBody>
      </p:sp>
      <p:sp>
        <p:nvSpPr>
          <p:cNvPr id="18" name="Text 16"/>
          <p:cNvSpPr/>
          <p:nvPr/>
        </p:nvSpPr>
        <p:spPr>
          <a:xfrm>
            <a:off x="603504" y="4370832"/>
            <a:ext cx="3749040"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Dedicated press office portal</a:t>
            </a:r>
            <a:endParaRPr lang="en-US" sz="961" dirty="0"/>
          </a:p>
        </p:txBody>
      </p:sp>
      <p:sp>
        <p:nvSpPr>
          <p:cNvPr id="19" name="Shape 17"/>
          <p:cNvSpPr/>
          <p:nvPr/>
        </p:nvSpPr>
        <p:spPr>
          <a:xfrm>
            <a:off x="4937760" y="658368"/>
            <a:ext cx="3794760" cy="4114800"/>
          </a:xfrm>
          <a:prstGeom prst="roundRect">
            <a:avLst>
              <a:gd name="adj" fmla="val 2892"/>
            </a:avLst>
          </a:prstGeom>
          <a:solidFill>
            <a:srgbClr val="252540"/>
          </a:solidFill>
          <a:ln w="12700">
            <a:solidFill>
              <a:srgbClr val="383860"/>
            </a:solidFill>
            <a:prstDash val="solid"/>
          </a:ln>
        </p:spPr>
        <p:txBody>
          <a:bodyPr/>
          <a:p/>
        </p:txBody>
      </p:sp>
      <p:sp>
        <p:nvSpPr>
          <p:cNvPr id="20" name="Text 18"/>
          <p:cNvSpPr/>
          <p:nvPr/>
        </p:nvSpPr>
        <p:spPr>
          <a:xfrm>
            <a:off x="5166360" y="822960"/>
            <a:ext cx="3337560" cy="256032"/>
          </a:xfrm>
          <a:prstGeom prst="rect">
            <a:avLst/>
          </a:prstGeom>
          <a:noFill/>
          <a:ln/>
        </p:spPr>
        <p:txBody>
          <a:bodyPr wrap="square" lIns="0" tIns="0" rIns="0" bIns="0" rtlCol="0" anchor="ctr"/>
          <a:lstStyle/>
          <a:p>
            <a:pPr marL="0" indent="0">
              <a:buNone/>
            </a:pPr>
            <a:r>
              <a:rPr lang="en-US" sz="2400" b="1" kern="0" spc="200" dirty="0">
                <a:solidFill>
                  <a:srgbClr val="9CA3AF"/>
                </a:solidFill>
                <a:latin typeface="Century Gothic"/>
              </a:rPr>
              <a:t>MEDIA PARTNERSHIPS</a:t>
            </a:r>
            <a:endParaRPr lang="en-US" sz="810" dirty="0"/>
          </a:p>
        </p:txBody>
      </p:sp>
      <p:sp>
        <p:nvSpPr>
          <p:cNvPr id="21" name="Text 19"/>
          <p:cNvSpPr/>
          <p:nvPr/>
        </p:nvSpPr>
        <p:spPr>
          <a:xfrm>
            <a:off x="5166360" y="1152144"/>
            <a:ext cx="3337560" cy="777240"/>
          </a:xfrm>
          <a:prstGeom prst="rect">
            <a:avLst/>
          </a:prstGeom>
          <a:noFill/>
          <a:ln/>
        </p:spPr>
        <p:txBody>
          <a:bodyPr wrap="square" lIns="0" tIns="0" rIns="0" bIns="0" rtlCol="0" anchor="ctr"/>
          <a:lstStyle/>
          <a:p>
            <a:pPr marL="0" indent="0">
              <a:lnSpc>
                <a:spcPct val="140000"/>
              </a:lnSpc>
              <a:buNone/>
            </a:pPr>
            <a:r>
              <a:rPr lang="en-US" sz="2400" dirty="0">
                <a:solidFill>
                  <a:srgbClr val="BFC5D9"/>
                </a:solidFill>
                <a:latin typeface="Century Gothic"/>
              </a:rPr>
              <a:t>Powered by partnerships with Zimbabwe's leading media houses, NewspaperDirect delivers verified, quality content directly to corporate subscribers.</a:t>
            </a:r>
            <a:endParaRPr lang="en-US" sz="961" dirty="0"/>
          </a:p>
        </p:txBody>
      </p:sp>
      <p:sp>
        <p:nvSpPr>
          <p:cNvPr id="22" name="Shape 20"/>
          <p:cNvSpPr/>
          <p:nvPr/>
        </p:nvSpPr>
        <p:spPr>
          <a:xfrm>
            <a:off x="5166360" y="2057400"/>
            <a:ext cx="1627632" cy="804672"/>
          </a:xfrm>
          <a:prstGeom prst="roundRect">
            <a:avLst>
              <a:gd name="adj" fmla="val 10227"/>
            </a:avLst>
          </a:prstGeom>
          <a:solidFill>
            <a:srgbClr val="1C1C38"/>
          </a:solidFill>
          <a:ln w="12700">
            <a:solidFill>
              <a:srgbClr val="444466"/>
            </a:solidFill>
            <a:prstDash val="solid"/>
          </a:ln>
        </p:spPr>
        <p:txBody>
          <a:bodyPr/>
          <a:p/>
        </p:txBody>
      </p:sp>
      <p:sp>
        <p:nvSpPr>
          <p:cNvPr id="23" name="Text 21"/>
          <p:cNvSpPr/>
          <p:nvPr/>
        </p:nvSpPr>
        <p:spPr>
          <a:xfrm>
            <a:off x="5276088" y="2057400"/>
            <a:ext cx="1426464" cy="804672"/>
          </a:xfrm>
          <a:prstGeom prst="rect">
            <a:avLst/>
          </a:prstGeom>
          <a:noFill/>
          <a:ln/>
        </p:spPr>
        <p:txBody>
          <a:bodyPr wrap="square" lIns="0" tIns="0" rIns="0" bIns="0" rtlCol="0" anchor="ctr"/>
          <a:lstStyle/>
          <a:p>
            <a:pPr marL="0" indent="0" algn="ctr">
              <a:buNone/>
            </a:pPr>
            <a:r>
              <a:rPr lang="en-US" sz="1400" b="1" dirty="0">
                <a:solidFill>
                  <a:srgbClr val="FFFFFF"/>
                </a:solidFill>
                <a:latin typeface="Century Gothic"/>
              </a:rPr>
              <a:t>AMH</a:t>
            </a:r>
            <a:endParaRPr lang="en-US" sz="1012" dirty="0"/>
          </a:p>
          <a:p>
            <a:pPr marL="0" indent="0" algn="ctr">
              <a:buNone/>
            </a:pPr>
            <a:r>
              <a:rPr lang="en-US" sz="1400" b="1" dirty="0">
                <a:solidFill>
                  <a:srgbClr val="FFFFFF"/>
                </a:solidFill>
                <a:latin typeface="Century Gothic"/>
              </a:rPr>
              <a:t>Alpha Media Holdings</a:t>
            </a:r>
            <a:endParaRPr lang="en-US" sz="1012" dirty="0"/>
          </a:p>
        </p:txBody>
      </p:sp>
      <p:sp>
        <p:nvSpPr>
          <p:cNvPr id="24" name="Shape 22"/>
          <p:cNvSpPr/>
          <p:nvPr/>
        </p:nvSpPr>
        <p:spPr>
          <a:xfrm>
            <a:off x="6949440" y="2057400"/>
            <a:ext cx="1627632" cy="804672"/>
          </a:xfrm>
          <a:prstGeom prst="roundRect">
            <a:avLst>
              <a:gd name="adj" fmla="val 10227"/>
            </a:avLst>
          </a:prstGeom>
          <a:solidFill>
            <a:srgbClr val="1C1C38"/>
          </a:solidFill>
          <a:ln w="12700">
            <a:solidFill>
              <a:srgbClr val="444466"/>
            </a:solidFill>
            <a:prstDash val="solid"/>
          </a:ln>
        </p:spPr>
        <p:txBody>
          <a:bodyPr/>
          <a:p/>
        </p:txBody>
      </p:sp>
      <p:sp>
        <p:nvSpPr>
          <p:cNvPr id="25" name="Text 23"/>
          <p:cNvSpPr/>
          <p:nvPr/>
        </p:nvSpPr>
        <p:spPr>
          <a:xfrm>
            <a:off x="7059168" y="2057400"/>
            <a:ext cx="1426464" cy="804672"/>
          </a:xfrm>
          <a:prstGeom prst="rect">
            <a:avLst/>
          </a:prstGeom>
          <a:noFill/>
          <a:ln/>
        </p:spPr>
        <p:txBody>
          <a:bodyPr wrap="square" lIns="0" tIns="0" rIns="0" bIns="0" rtlCol="0" anchor="ctr"/>
          <a:lstStyle/>
          <a:p>
            <a:pPr marL="0" indent="0" algn="ctr">
              <a:buNone/>
            </a:pPr>
            <a:r>
              <a:rPr lang="en-US" sz="1400" b="1" dirty="0">
                <a:solidFill>
                  <a:srgbClr val="FFFFFF"/>
                </a:solidFill>
                <a:latin typeface="Century Gothic"/>
              </a:rPr>
              <a:t>Zimpapers</a:t>
            </a:r>
            <a:endParaRPr lang="en-US" sz="1012" dirty="0"/>
          </a:p>
          <a:p>
            <a:pPr marL="0" indent="0" algn="ctr">
              <a:buNone/>
            </a:pPr>
            <a:r>
              <a:rPr lang="en-US" sz="1400" b="1" dirty="0">
                <a:solidFill>
                  <a:srgbClr val="FFFFFF"/>
                </a:solidFill>
                <a:latin typeface="Century Gothic"/>
              </a:rPr>
              <a:t>Zimbabwe Newspapers Group</a:t>
            </a:r>
            <a:endParaRPr lang="en-US" sz="1012" dirty="0"/>
          </a:p>
        </p:txBody>
      </p:sp>
      <p:sp>
        <p:nvSpPr>
          <p:cNvPr id="26" name="Shape 24"/>
          <p:cNvSpPr/>
          <p:nvPr/>
        </p:nvSpPr>
        <p:spPr>
          <a:xfrm>
            <a:off x="5166360" y="2999232"/>
            <a:ext cx="1627632" cy="566928"/>
          </a:xfrm>
          <a:prstGeom prst="roundRect">
            <a:avLst>
              <a:gd name="adj" fmla="val 11290"/>
            </a:avLst>
          </a:prstGeom>
          <a:solidFill>
            <a:srgbClr val="252545"/>
          </a:solidFill>
          <a:ln w="12700">
            <a:solidFill>
              <a:srgbClr val="383860"/>
            </a:solidFill>
            <a:prstDash val="solid"/>
          </a:ln>
        </p:spPr>
        <p:txBody>
          <a:bodyPr/>
          <a:p/>
        </p:txBody>
      </p:sp>
      <p:sp>
        <p:nvSpPr>
          <p:cNvPr id="27" name="Text 25"/>
          <p:cNvSpPr/>
          <p:nvPr/>
        </p:nvSpPr>
        <p:spPr>
          <a:xfrm>
            <a:off x="5257800" y="2999232"/>
            <a:ext cx="1463040" cy="566928"/>
          </a:xfrm>
          <a:prstGeom prst="rect">
            <a:avLst/>
          </a:prstGeom>
          <a:noFill/>
          <a:ln/>
        </p:spPr>
        <p:txBody>
          <a:bodyPr wrap="square" lIns="0" tIns="0" rIns="0" bIns="0" rtlCol="0" anchor="ctr"/>
          <a:lstStyle/>
          <a:p>
            <a:pPr marL="0" indent="0" algn="ctr">
              <a:buNone/>
            </a:pPr>
            <a:r>
              <a:rPr lang="en-US" sz="1400" dirty="0">
                <a:solidFill>
                  <a:srgbClr val="FFFFFF"/>
                </a:solidFill>
                <a:latin typeface="Century Gothic"/>
              </a:rPr>
              <a:t>Daily Content Delivery</a:t>
            </a:r>
            <a:endParaRPr lang="en-US" sz="860" dirty="0"/>
          </a:p>
        </p:txBody>
      </p:sp>
      <p:sp>
        <p:nvSpPr>
          <p:cNvPr id="28" name="Shape 26"/>
          <p:cNvSpPr/>
          <p:nvPr/>
        </p:nvSpPr>
        <p:spPr>
          <a:xfrm>
            <a:off x="6949440" y="2999232"/>
            <a:ext cx="1627632" cy="566928"/>
          </a:xfrm>
          <a:prstGeom prst="roundRect">
            <a:avLst>
              <a:gd name="adj" fmla="val 11290"/>
            </a:avLst>
          </a:prstGeom>
          <a:solidFill>
            <a:srgbClr val="252545"/>
          </a:solidFill>
          <a:ln w="12700">
            <a:solidFill>
              <a:srgbClr val="383860"/>
            </a:solidFill>
            <a:prstDash val="solid"/>
          </a:ln>
        </p:spPr>
        <p:txBody>
          <a:bodyPr/>
          <a:p/>
        </p:txBody>
      </p:sp>
      <p:sp>
        <p:nvSpPr>
          <p:cNvPr id="29" name="Text 27"/>
          <p:cNvSpPr/>
          <p:nvPr/>
        </p:nvSpPr>
        <p:spPr>
          <a:xfrm>
            <a:off x="7040880" y="2999232"/>
            <a:ext cx="1463040" cy="566928"/>
          </a:xfrm>
          <a:prstGeom prst="rect">
            <a:avLst/>
          </a:prstGeom>
          <a:noFill/>
          <a:ln/>
        </p:spPr>
        <p:txBody>
          <a:bodyPr wrap="square" lIns="0" tIns="0" rIns="0" bIns="0" rtlCol="0" anchor="ctr"/>
          <a:lstStyle/>
          <a:p>
            <a:pPr marL="0" indent="0" algn="ctr">
              <a:buNone/>
            </a:pPr>
            <a:r>
              <a:rPr lang="en-US" sz="1400" dirty="0">
                <a:solidFill>
                  <a:srgbClr val="FFFFFF"/>
                </a:solidFill>
                <a:latin typeface="Century Gothic"/>
              </a:rPr>
              <a:t>Archive Historical Access</a:t>
            </a:r>
            <a:endParaRPr lang="en-US" sz="860" dirty="0"/>
          </a:p>
        </p:txBody>
      </p:sp>
      <p:sp>
        <p:nvSpPr>
          <p:cNvPr id="30" name="Shape 28"/>
          <p:cNvSpPr/>
          <p:nvPr/>
        </p:nvSpPr>
        <p:spPr>
          <a:xfrm>
            <a:off x="5166360" y="3712464"/>
            <a:ext cx="1627632" cy="566928"/>
          </a:xfrm>
          <a:prstGeom prst="roundRect">
            <a:avLst>
              <a:gd name="adj" fmla="val 11290"/>
            </a:avLst>
          </a:prstGeom>
          <a:solidFill>
            <a:srgbClr val="252545"/>
          </a:solidFill>
          <a:ln w="12700">
            <a:solidFill>
              <a:srgbClr val="383860"/>
            </a:solidFill>
            <a:prstDash val="solid"/>
          </a:ln>
        </p:spPr>
        <p:txBody>
          <a:bodyPr/>
          <a:p/>
        </p:txBody>
      </p:sp>
      <p:sp>
        <p:nvSpPr>
          <p:cNvPr id="31" name="Text 29"/>
          <p:cNvSpPr/>
          <p:nvPr/>
        </p:nvSpPr>
        <p:spPr>
          <a:xfrm>
            <a:off x="5257800" y="3712464"/>
            <a:ext cx="1463040" cy="566928"/>
          </a:xfrm>
          <a:prstGeom prst="rect">
            <a:avLst/>
          </a:prstGeom>
          <a:noFill/>
          <a:ln/>
        </p:spPr>
        <p:txBody>
          <a:bodyPr wrap="square" lIns="0" tIns="0" rIns="0" bIns="0" rtlCol="0" anchor="ctr"/>
          <a:lstStyle/>
          <a:p>
            <a:pPr marL="0" indent="0" algn="ctr">
              <a:buNone/>
            </a:pPr>
            <a:r>
              <a:rPr lang="en-US" sz="1400" dirty="0">
                <a:solidFill>
                  <a:srgbClr val="FFFFFF"/>
                </a:solidFill>
                <a:latin typeface="Century Gothic"/>
              </a:rPr>
              <a:t>Corporate Subscriptions</a:t>
            </a:r>
            <a:endParaRPr lang="en-US" sz="860" dirty="0"/>
          </a:p>
        </p:txBody>
      </p:sp>
      <p:sp>
        <p:nvSpPr>
          <p:cNvPr id="32" name="Shape 30"/>
          <p:cNvSpPr/>
          <p:nvPr/>
        </p:nvSpPr>
        <p:spPr>
          <a:xfrm>
            <a:off x="6949440" y="3712464"/>
            <a:ext cx="1627632" cy="566928"/>
          </a:xfrm>
          <a:prstGeom prst="roundRect">
            <a:avLst>
              <a:gd name="adj" fmla="val 11290"/>
            </a:avLst>
          </a:prstGeom>
          <a:solidFill>
            <a:srgbClr val="252545"/>
          </a:solidFill>
          <a:ln w="12700">
            <a:solidFill>
              <a:srgbClr val="383860"/>
            </a:solidFill>
            <a:prstDash val="solid"/>
          </a:ln>
        </p:spPr>
        <p:txBody>
          <a:bodyPr/>
          <a:p/>
        </p:txBody>
      </p:sp>
      <p:sp>
        <p:nvSpPr>
          <p:cNvPr id="33" name="Text 31"/>
          <p:cNvSpPr/>
          <p:nvPr/>
        </p:nvSpPr>
        <p:spPr>
          <a:xfrm>
            <a:off x="7040880" y="3712464"/>
            <a:ext cx="1463040" cy="566928"/>
          </a:xfrm>
          <a:prstGeom prst="rect">
            <a:avLst/>
          </a:prstGeom>
          <a:noFill/>
          <a:ln/>
        </p:spPr>
        <p:txBody>
          <a:bodyPr wrap="square" lIns="0" tIns="0" rIns="0" bIns="0" rtlCol="0" anchor="ctr"/>
          <a:lstStyle/>
          <a:p>
            <a:pPr marL="0" indent="0" algn="ctr">
              <a:buNone/>
            </a:pPr>
            <a:r>
              <a:rPr lang="en-US" sz="1400" dirty="0">
                <a:solidFill>
                  <a:srgbClr val="FFFFFF"/>
                </a:solidFill>
                <a:latin typeface="Century Gothic"/>
              </a:rPr>
              <a:t>Press Office Portal</a:t>
            </a:r>
            <a:endParaRPr lang="en-US" sz="860" dirty="0"/>
          </a:p>
        </p:txBody>
      </p:sp>
      <p:sp>
        <p:nvSpPr>
          <p:cNvPr id="34" name="Shape 32"/>
          <p:cNvSpPr/>
          <p:nvPr/>
        </p:nvSpPr>
        <p:spPr>
          <a:xfrm>
            <a:off x="0" y="4892040"/>
            <a:ext cx="9144000" cy="251460"/>
          </a:xfrm>
          <a:prstGeom prst="rect">
            <a:avLst/>
          </a:prstGeom>
          <a:solidFill>
            <a:srgbClr val="161628"/>
          </a:solidFill>
          <a:ln w="12700">
            <a:solidFill>
              <a:srgbClr val="161628"/>
            </a:solidFill>
            <a:prstDash val="solid"/>
          </a:ln>
        </p:spPr>
        <p:txBody>
          <a:bodyPr/>
          <a:p/>
        </p:txBody>
      </p:sp>
      <p:sp>
        <p:nvSpPr>
          <p:cNvPr id="35" name="Text 33"/>
          <p:cNvSpPr/>
          <p:nvPr/>
        </p:nvSpPr>
        <p:spPr>
          <a:xfrm>
            <a:off x="411480" y="4892040"/>
            <a:ext cx="6400800" cy="251460"/>
          </a:xfrm>
          <a:prstGeom prst="rect">
            <a:avLst/>
          </a:prstGeom>
          <a:noFill/>
          <a:ln/>
        </p:spPr>
        <p:txBody>
          <a:bodyPr wrap="square" lIns="0" tIns="0" rIns="0" bIns="0" rtlCol="0" anchor="ctr"/>
          <a:lstStyle/>
          <a:p>
            <a:pPr marL="0" indent="0" algn="l">
              <a:buNone/>
            </a:pPr>
            <a:r>
              <a:rPr lang="en-US" sz="1400" dirty="0">
                <a:solidFill>
                  <a:srgbClr val="555577"/>
                </a:solidFill>
                <a:latin typeface="Century Gothic"/>
              </a:rPr>
              <a:t>adspaces.co.zw  ·  info@adspaces.co.zw  ·  Harare, Zimbabwe</a:t>
            </a:r>
            <a:endParaRPr lang="en-US" sz="708"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4F8"/>
        </a:solidFill>
        <a:effectLst/>
      </p:bgPr>
    </p:bg>
    <p:spTree>
      <p:nvGrpSpPr>
        <p:cNvPr id="1" name=""/>
        <p:cNvGrpSpPr/>
        <p:nvPr/>
      </p:nvGrpSpPr>
      <p:grpSpPr>
        <a:xfrm>
          <a:off x="0" y="0"/>
          <a:ext cx="0" cy="0"/>
          <a:chOff x="0" y="0"/>
          <a:chExt cx="0" cy="0"/>
        </a:xfrm>
      </p:grpSpPr>
      <p:sp>
        <p:nvSpPr>
          <p:cNvPr id="2" name="Shape 0"/>
          <p:cNvSpPr/>
          <p:nvPr/>
        </p:nvSpPr>
        <p:spPr>
          <a:xfrm>
            <a:off x="411480" y="274320"/>
            <a:ext cx="1280160" cy="246888"/>
          </a:xfrm>
          <a:prstGeom prst="roundRect">
            <a:avLst>
              <a:gd name="adj" fmla="val 14815"/>
            </a:avLst>
          </a:prstGeom>
          <a:solidFill>
            <a:srgbClr val="E63946"/>
          </a:solidFill>
          <a:ln w="12700">
            <a:solidFill>
              <a:srgbClr val="E63946"/>
            </a:solidFill>
            <a:prstDash val="solid"/>
          </a:ln>
        </p:spPr>
        <p:txBody>
          <a:bodyPr/>
          <a:p/>
        </p:txBody>
      </p:sp>
      <p:sp>
        <p:nvSpPr>
          <p:cNvPr id="3" name="Text 1"/>
          <p:cNvSpPr/>
          <p:nvPr/>
        </p:nvSpPr>
        <p:spPr>
          <a:xfrm>
            <a:off x="411480" y="274320"/>
            <a:ext cx="1280160" cy="246888"/>
          </a:xfrm>
          <a:prstGeom prst="rect">
            <a:avLst/>
          </a:prstGeom>
          <a:noFill/>
          <a:ln/>
        </p:spPr>
        <p:txBody>
          <a:bodyPr wrap="square" lIns="0" tIns="0" rIns="0" bIns="0" rtlCol="0" anchor="ctr"/>
          <a:lstStyle/>
          <a:p>
            <a:pPr marL="0" indent="0" algn="ctr">
              <a:buNone/>
            </a:pPr>
            <a:r>
              <a:rPr lang="en-US" sz="2400" b="1" kern="0" spc="150" dirty="0">
                <a:solidFill>
                  <a:srgbClr val="FFFFFF"/>
                </a:solidFill>
                <a:latin typeface="Century Gothic"/>
              </a:rPr>
              <a:t>PRESSOFFICE</a:t>
            </a:r>
            <a:endParaRPr lang="en-US" sz="708" dirty="0"/>
          </a:p>
        </p:txBody>
      </p:sp>
      <p:sp>
        <p:nvSpPr>
          <p:cNvPr id="4" name="Text 2"/>
          <p:cNvSpPr/>
          <p:nvPr/>
        </p:nvSpPr>
        <p:spPr>
          <a:xfrm>
            <a:off x="411480" y="621792"/>
            <a:ext cx="4754880" cy="685800"/>
          </a:xfrm>
          <a:prstGeom prst="rect">
            <a:avLst/>
          </a:prstGeom>
          <a:noFill/>
          <a:ln/>
        </p:spPr>
        <p:txBody>
          <a:bodyPr wrap="square" lIns="0" tIns="0" rIns="0" bIns="0" rtlCol="0" anchor="ctr"/>
          <a:lstStyle/>
          <a:p>
            <a:pPr marL="0" indent="0">
              <a:buNone/>
            </a:pPr>
            <a:r>
              <a:rPr lang="en-US" sz="3600" b="1" dirty="0">
                <a:solidFill>
                  <a:srgbClr val="0D0D0D"/>
                </a:solidFill>
                <a:latin typeface="Century Gothic"/>
              </a:rPr>
              <a:t>NewspaperDirect</a:t>
            </a:r>
            <a:endParaRPr lang="en-US" sz="2429" dirty="0"/>
          </a:p>
          <a:p>
            <a:pPr marL="0" indent="0">
              <a:buNone/>
            </a:pPr>
            <a:r>
              <a:rPr lang="en-US" sz="3600" b="1" dirty="0">
                <a:solidFill>
                  <a:srgbClr val="0D0D0D"/>
                </a:solidFill>
                <a:latin typeface="Century Gothic"/>
              </a:rPr>
              <a:t>PressOffice Portal</a:t>
            </a:r>
            <a:endParaRPr lang="en-US" sz="2429" dirty="0"/>
          </a:p>
        </p:txBody>
      </p:sp>
      <p:sp>
        <p:nvSpPr>
          <p:cNvPr id="5" name="Text 3"/>
          <p:cNvSpPr/>
          <p:nvPr/>
        </p:nvSpPr>
        <p:spPr>
          <a:xfrm>
            <a:off x="411480" y="1371600"/>
            <a:ext cx="3931920" cy="502920"/>
          </a:xfrm>
          <a:prstGeom prst="rect">
            <a:avLst/>
          </a:prstGeom>
          <a:noFill/>
          <a:ln/>
        </p:spPr>
        <p:txBody>
          <a:bodyPr wrap="square" lIns="0" tIns="0" rIns="0" bIns="0" rtlCol="0" anchor="ctr"/>
          <a:lstStyle/>
          <a:p>
            <a:pPr marL="0" indent="0">
              <a:lnSpc>
                <a:spcPct val="140000"/>
              </a:lnSpc>
              <a:buNone/>
            </a:pPr>
            <a:r>
              <a:rPr lang="en-US" sz="1400" dirty="0">
                <a:solidFill>
                  <a:srgbClr val="64748B"/>
                </a:solidFill>
                <a:latin typeface="Century Gothic"/>
              </a:rPr>
              <a:t>A hosted company press office for publishing releases and giving journalists direct access to verified updates.</a:t>
            </a:r>
            <a:endParaRPr lang="en-US" sz="1012" dirty="0"/>
          </a:p>
        </p:txBody>
      </p:sp>
      <p:sp>
        <p:nvSpPr>
          <p:cNvPr id="6" name="Shape 4"/>
          <p:cNvSpPr/>
          <p:nvPr/>
        </p:nvSpPr>
        <p:spPr>
          <a:xfrm>
            <a:off x="411480" y="2103120"/>
            <a:ext cx="118872" cy="118872"/>
          </a:xfrm>
          <a:prstGeom prst="ellipse">
            <a:avLst/>
          </a:prstGeom>
          <a:solidFill>
            <a:srgbClr val="E63946"/>
          </a:solidFill>
          <a:ln w="12700">
            <a:solidFill>
              <a:srgbClr val="E63946"/>
            </a:solidFill>
            <a:prstDash val="solid"/>
          </a:ln>
        </p:spPr>
        <p:txBody>
          <a:bodyPr/>
          <a:p/>
        </p:txBody>
      </p:sp>
      <p:sp>
        <p:nvSpPr>
          <p:cNvPr id="7" name="Text 5"/>
          <p:cNvSpPr/>
          <p:nvPr/>
        </p:nvSpPr>
        <p:spPr>
          <a:xfrm>
            <a:off x="612648" y="2011680"/>
            <a:ext cx="3749040" cy="384048"/>
          </a:xfrm>
          <a:prstGeom prst="rect">
            <a:avLst/>
          </a:prstGeom>
          <a:noFill/>
          <a:ln/>
        </p:spPr>
        <p:txBody>
          <a:bodyPr wrap="square" lIns="0" tIns="0" rIns="0" bIns="0" rtlCol="0" anchor="ctr"/>
          <a:lstStyle/>
          <a:p>
            <a:pPr marL="0" indent="0">
              <a:lnSpc>
                <a:spcPct val="130000"/>
              </a:lnSpc>
              <a:buNone/>
            </a:pPr>
            <a:r>
              <a:rPr lang="en-US" sz="1400" dirty="0">
                <a:solidFill>
                  <a:srgbClr val="0D0D0D"/>
                </a:solidFill>
                <a:latin typeface="Century Gothic"/>
              </a:rPr>
              <a:t>Press releases distributed through the AdSpaces audience and media network</a:t>
            </a:r>
            <a:endParaRPr lang="en-US" sz="961" dirty="0"/>
          </a:p>
        </p:txBody>
      </p:sp>
      <p:sp>
        <p:nvSpPr>
          <p:cNvPr id="8" name="Shape 6"/>
          <p:cNvSpPr/>
          <p:nvPr/>
        </p:nvSpPr>
        <p:spPr>
          <a:xfrm>
            <a:off x="411480" y="2542032"/>
            <a:ext cx="118872" cy="118872"/>
          </a:xfrm>
          <a:prstGeom prst="ellipse">
            <a:avLst/>
          </a:prstGeom>
          <a:solidFill>
            <a:srgbClr val="E63946"/>
          </a:solidFill>
          <a:ln w="12700">
            <a:solidFill>
              <a:srgbClr val="E63946"/>
            </a:solidFill>
            <a:prstDash val="solid"/>
          </a:ln>
        </p:spPr>
        <p:txBody>
          <a:bodyPr/>
          <a:p/>
        </p:txBody>
      </p:sp>
      <p:sp>
        <p:nvSpPr>
          <p:cNvPr id="9" name="Text 7"/>
          <p:cNvSpPr/>
          <p:nvPr/>
        </p:nvSpPr>
        <p:spPr>
          <a:xfrm>
            <a:off x="612648" y="2450592"/>
            <a:ext cx="3749040" cy="384048"/>
          </a:xfrm>
          <a:prstGeom prst="rect">
            <a:avLst/>
          </a:prstGeom>
          <a:noFill/>
          <a:ln/>
        </p:spPr>
        <p:txBody>
          <a:bodyPr wrap="square" lIns="0" tIns="0" rIns="0" bIns="0" rtlCol="0" anchor="ctr"/>
          <a:lstStyle/>
          <a:p>
            <a:pPr marL="0" indent="0">
              <a:lnSpc>
                <a:spcPct val="130000"/>
              </a:lnSpc>
              <a:buNone/>
            </a:pPr>
            <a:r>
              <a:rPr lang="en-US" sz="1400" dirty="0">
                <a:solidFill>
                  <a:srgbClr val="0D0D0D"/>
                </a:solidFill>
                <a:latin typeface="Century Gothic"/>
              </a:rPr>
              <a:t>Journalists can access verified releases, company updates and media contacts</a:t>
            </a:r>
            <a:endParaRPr lang="en-US" sz="961" dirty="0"/>
          </a:p>
        </p:txBody>
      </p:sp>
      <p:sp>
        <p:nvSpPr>
          <p:cNvPr id="10" name="Shape 8"/>
          <p:cNvSpPr/>
          <p:nvPr/>
        </p:nvSpPr>
        <p:spPr>
          <a:xfrm>
            <a:off x="411480" y="2980944"/>
            <a:ext cx="118872" cy="118872"/>
          </a:xfrm>
          <a:prstGeom prst="ellipse">
            <a:avLst/>
          </a:prstGeom>
          <a:solidFill>
            <a:srgbClr val="E63946"/>
          </a:solidFill>
          <a:ln w="12700">
            <a:solidFill>
              <a:srgbClr val="E63946"/>
            </a:solidFill>
            <a:prstDash val="solid"/>
          </a:ln>
        </p:spPr>
        <p:txBody>
          <a:bodyPr/>
          <a:p/>
        </p:txBody>
      </p:sp>
      <p:sp>
        <p:nvSpPr>
          <p:cNvPr id="11" name="Text 9"/>
          <p:cNvSpPr/>
          <p:nvPr/>
        </p:nvSpPr>
        <p:spPr>
          <a:xfrm>
            <a:off x="612648" y="2889504"/>
            <a:ext cx="3749040" cy="384048"/>
          </a:xfrm>
          <a:prstGeom prst="rect">
            <a:avLst/>
          </a:prstGeom>
          <a:noFill/>
          <a:ln/>
        </p:spPr>
        <p:txBody>
          <a:bodyPr wrap="square" lIns="0" tIns="0" rIns="0" bIns="0" rtlCol="0" anchor="ctr"/>
          <a:lstStyle/>
          <a:p>
            <a:pPr marL="0" indent="0">
              <a:lnSpc>
                <a:spcPct val="130000"/>
              </a:lnSpc>
              <a:buNone/>
            </a:pPr>
            <a:r>
              <a:rPr lang="en-US" sz="1400" dirty="0">
                <a:solidFill>
                  <a:srgbClr val="0D0D0D"/>
                </a:solidFill>
                <a:latin typeface="Century Gothic"/>
              </a:rPr>
              <a:t>Organisations gain a central archive for announcements and public statements</a:t>
            </a:r>
            <a:endParaRPr lang="en-US" sz="961" dirty="0"/>
          </a:p>
        </p:txBody>
      </p:sp>
      <p:sp>
        <p:nvSpPr>
          <p:cNvPr id="12" name="Shape 10"/>
          <p:cNvSpPr/>
          <p:nvPr/>
        </p:nvSpPr>
        <p:spPr>
          <a:xfrm>
            <a:off x="411480" y="3419856"/>
            <a:ext cx="118872" cy="118872"/>
          </a:xfrm>
          <a:prstGeom prst="ellipse">
            <a:avLst/>
          </a:prstGeom>
          <a:solidFill>
            <a:srgbClr val="E63946"/>
          </a:solidFill>
          <a:ln w="12700">
            <a:solidFill>
              <a:srgbClr val="E63946"/>
            </a:solidFill>
            <a:prstDash val="solid"/>
          </a:ln>
        </p:spPr>
        <p:txBody>
          <a:bodyPr/>
          <a:p/>
        </p:txBody>
      </p:sp>
      <p:sp>
        <p:nvSpPr>
          <p:cNvPr id="13" name="Text 11"/>
          <p:cNvSpPr/>
          <p:nvPr/>
        </p:nvSpPr>
        <p:spPr>
          <a:xfrm>
            <a:off x="612648" y="3328416"/>
            <a:ext cx="3749040" cy="384048"/>
          </a:xfrm>
          <a:prstGeom prst="rect">
            <a:avLst/>
          </a:prstGeom>
          <a:noFill/>
          <a:ln/>
        </p:spPr>
        <p:txBody>
          <a:bodyPr wrap="square" lIns="0" tIns="0" rIns="0" bIns="0" rtlCol="0" anchor="ctr"/>
          <a:lstStyle/>
          <a:p>
            <a:pPr marL="0" indent="0">
              <a:lnSpc>
                <a:spcPct val="130000"/>
              </a:lnSpc>
              <a:buNone/>
            </a:pPr>
            <a:r>
              <a:rPr lang="en-US" sz="1400" dirty="0">
                <a:solidFill>
                  <a:srgbClr val="0D0D0D"/>
                </a:solidFill>
                <a:latin typeface="Century Gothic"/>
              </a:rPr>
              <a:t>Featured releases receive enhanced visibility across newsletter and WhatsApp channels</a:t>
            </a:r>
            <a:endParaRPr lang="en-US" sz="961" dirty="0"/>
          </a:p>
        </p:txBody>
      </p:sp>
      <p:sp>
        <p:nvSpPr>
          <p:cNvPr id="14" name="Shape 12"/>
          <p:cNvSpPr/>
          <p:nvPr/>
        </p:nvSpPr>
        <p:spPr>
          <a:xfrm>
            <a:off x="4709160" y="621792"/>
            <a:ext cx="4231640" cy="3858768"/>
          </a:xfrm>
          <a:prstGeom prst="roundRect">
            <a:avLst>
              <a:gd name="adj" fmla="val 2844"/>
            </a:avLst>
          </a:prstGeom>
          <a:solidFill>
            <a:srgbClr val="FFFFFF"/>
          </a:solidFill>
          <a:ln w="12700">
            <a:solidFill>
              <a:srgbClr val="E0E4EF"/>
            </a:solidFill>
            <a:prstDash val="solid"/>
          </a:ln>
          <a:effectLst>
            <a:outerShdw blurRad="101600" dist="25400" dir="2700000" algn="bl" rotWithShape="0">
              <a:srgbClr val="000000">
                <a:alpha val="9000"/>
              </a:srgbClr>
            </a:outerShdw>
          </a:effectLst>
        </p:spPr>
        <p:txBody>
          <a:bodyPr/>
          <a:p/>
        </p:txBody>
      </p:sp>
      <p:sp>
        <p:nvSpPr>
          <p:cNvPr id="15" name="Text 13"/>
          <p:cNvSpPr/>
          <p:nvPr/>
        </p:nvSpPr>
        <p:spPr>
          <a:xfrm>
            <a:off x="4892040" y="804672"/>
            <a:ext cx="3657600" cy="237744"/>
          </a:xfrm>
          <a:prstGeom prst="rect">
            <a:avLst/>
          </a:prstGeom>
          <a:noFill/>
          <a:ln/>
        </p:spPr>
        <p:txBody>
          <a:bodyPr wrap="square" lIns="0" tIns="0" rIns="0" bIns="0" rtlCol="0" anchor="ctr"/>
          <a:lstStyle/>
          <a:p>
            <a:pPr marL="0" indent="0">
              <a:buNone/>
            </a:pPr>
            <a:r>
              <a:rPr lang="en-US" sz="2400" b="1" kern="0" spc="250" dirty="0">
                <a:solidFill>
                  <a:srgbClr val="64748B"/>
                </a:solidFill>
                <a:latin typeface="Century Gothic"/>
              </a:rPr>
              <a:t>ZIMBABWE PRICING</a:t>
            </a:r>
            <a:endParaRPr lang="en-US" sz="759" dirty="0"/>
          </a:p>
        </p:txBody>
      </p:sp>
      <p:sp>
        <p:nvSpPr>
          <p:cNvPr id="16" name="Text 14"/>
          <p:cNvSpPr/>
          <p:nvPr/>
        </p:nvSpPr>
        <p:spPr>
          <a:xfrm>
            <a:off x="4892040" y="1078992"/>
            <a:ext cx="3657600" cy="256032"/>
          </a:xfrm>
          <a:prstGeom prst="rect">
            <a:avLst/>
          </a:prstGeom>
          <a:noFill/>
          <a:ln/>
        </p:spPr>
        <p:txBody>
          <a:bodyPr wrap="square" lIns="0" tIns="0" rIns="0" bIns="0" rtlCol="0" anchor="ctr"/>
          <a:lstStyle/>
          <a:p>
            <a:pPr marL="0" indent="0">
              <a:buNone/>
            </a:pPr>
            <a:r>
              <a:rPr lang="en-US" sz="2400" b="1" dirty="0">
                <a:solidFill>
                  <a:srgbClr val="0D0D0D"/>
                </a:solidFill>
                <a:latin typeface="Century Gothic"/>
              </a:rPr>
              <a:t>Suggested packages</a:t>
            </a:r>
            <a:endParaRPr lang="en-US" sz="1113" dirty="0"/>
          </a:p>
        </p:txBody>
      </p:sp>
      <p:sp>
        <p:nvSpPr>
          <p:cNvPr id="17" name="Text 15"/>
          <p:cNvSpPr/>
          <p:nvPr/>
        </p:nvSpPr>
        <p:spPr>
          <a:xfrm>
            <a:off x="4937760" y="1444752"/>
            <a:ext cx="1645920" cy="384048"/>
          </a:xfrm>
          <a:prstGeom prst="rect">
            <a:avLst/>
          </a:prstGeom>
          <a:noFill/>
          <a:ln/>
        </p:spPr>
        <p:txBody>
          <a:bodyPr wrap="square" lIns="0" tIns="0" rIns="0" bIns="0" rtlCol="0" anchor="ctr"/>
          <a:lstStyle/>
          <a:p>
            <a:pPr marL="0" indent="0">
              <a:buNone/>
            </a:pPr>
            <a:r>
              <a:rPr lang="en-US" sz="1535" dirty="0">
                <a:solidFill>
                  <a:srgbClr val="0D0D0D"/>
                </a:solidFill>
                <a:latin typeface="Century Gothic"/>
              </a:rPr>
              <a:t>Single</a:t>
            </a:r>
            <a:endParaRPr lang="en-US" sz="1113" dirty="0"/>
          </a:p>
        </p:txBody>
      </p:sp>
      <p:sp>
        <p:nvSpPr>
          <p:cNvPr id="18" name="Text 16"/>
          <p:cNvSpPr/>
          <p:nvPr/>
        </p:nvSpPr>
        <p:spPr>
          <a:xfrm>
            <a:off x="6537960" y="1554480"/>
            <a:ext cx="1280160" cy="256032"/>
          </a:xfrm>
          <a:prstGeom prst="rect">
            <a:avLst/>
          </a:prstGeom>
          <a:noFill/>
          <a:ln/>
        </p:spPr>
        <p:txBody>
          <a:bodyPr wrap="square" lIns="0" tIns="0" rIns="0" bIns="0" rtlCol="0" anchor="ctr"/>
          <a:lstStyle/>
          <a:p>
            <a:pPr marL="0" indent="0">
              <a:buNone/>
            </a:pPr>
            <a:r>
              <a:rPr lang="en-US" sz="1400" dirty="0">
                <a:solidFill>
                  <a:srgbClr val="64748B"/>
                </a:solidFill>
                <a:latin typeface="Century Gothic"/>
              </a:rPr>
              <a:t>One release</a:t>
            </a:r>
            <a:endParaRPr lang="en-US" sz="860" dirty="0"/>
          </a:p>
        </p:txBody>
      </p:sp>
      <p:sp>
        <p:nvSpPr>
          <p:cNvPr id="19" name="Text 17"/>
          <p:cNvSpPr/>
          <p:nvPr/>
        </p:nvSpPr>
        <p:spPr>
          <a:xfrm>
            <a:off x="7772400" y="1444752"/>
            <a:ext cx="960120" cy="384048"/>
          </a:xfrm>
          <a:prstGeom prst="rect">
            <a:avLst/>
          </a:prstGeom>
          <a:noFill/>
          <a:ln/>
        </p:spPr>
        <p:txBody>
          <a:bodyPr wrap="square" lIns="0" tIns="0" rIns="0" bIns="0" rtlCol="0" anchor="ctr"/>
          <a:lstStyle/>
          <a:p>
            <a:pPr marL="0" indent="0" algn="r">
              <a:buNone/>
            </a:pPr>
            <a:r>
              <a:rPr lang="en-US" sz="1954" b="1" dirty="0">
                <a:solidFill>
                  <a:srgbClr val="0D0D0D"/>
                </a:solidFill>
                <a:latin typeface="Century Gothic"/>
              </a:rPr>
              <a:t>US$25</a:t>
            </a:r>
            <a:endParaRPr lang="en-US" sz="1417" dirty="0"/>
          </a:p>
        </p:txBody>
      </p:sp>
      <p:sp>
        <p:nvSpPr>
          <p:cNvPr id="20" name="Text 18"/>
          <p:cNvSpPr/>
          <p:nvPr/>
        </p:nvSpPr>
        <p:spPr>
          <a:xfrm>
            <a:off x="4937760" y="1929384"/>
            <a:ext cx="1645920" cy="384048"/>
          </a:xfrm>
          <a:prstGeom prst="rect">
            <a:avLst/>
          </a:prstGeom>
          <a:noFill/>
          <a:ln/>
        </p:spPr>
        <p:txBody>
          <a:bodyPr wrap="square" lIns="0" tIns="0" rIns="0" bIns="0" rtlCol="0" anchor="ctr"/>
          <a:lstStyle/>
          <a:p>
            <a:pPr marL="0" indent="0">
              <a:buNone/>
            </a:pPr>
            <a:r>
              <a:rPr lang="en-US" sz="1535" dirty="0">
                <a:solidFill>
                  <a:srgbClr val="0D0D0D"/>
                </a:solidFill>
                <a:latin typeface="Century Gothic"/>
              </a:rPr>
              <a:t>Featured</a:t>
            </a:r>
            <a:endParaRPr lang="en-US" sz="1113" dirty="0"/>
          </a:p>
        </p:txBody>
      </p:sp>
      <p:sp>
        <p:nvSpPr>
          <p:cNvPr id="21" name="Text 19"/>
          <p:cNvSpPr/>
          <p:nvPr/>
        </p:nvSpPr>
        <p:spPr>
          <a:xfrm>
            <a:off x="6537960" y="2039112"/>
            <a:ext cx="1280160" cy="256032"/>
          </a:xfrm>
          <a:prstGeom prst="rect">
            <a:avLst/>
          </a:prstGeom>
          <a:noFill/>
          <a:ln/>
        </p:spPr>
        <p:txBody>
          <a:bodyPr wrap="square" lIns="0" tIns="0" rIns="0" bIns="0" rtlCol="0" anchor="ctr"/>
          <a:lstStyle/>
          <a:p>
            <a:pPr marL="0" indent="0">
              <a:buNone/>
            </a:pPr>
            <a:r>
              <a:rPr lang="en-US" sz="1400" dirty="0">
                <a:solidFill>
                  <a:srgbClr val="64748B"/>
                </a:solidFill>
                <a:latin typeface="Century Gothic"/>
              </a:rPr>
              <a:t>Highlighted placement</a:t>
            </a:r>
            <a:endParaRPr lang="en-US" sz="860" dirty="0"/>
          </a:p>
        </p:txBody>
      </p:sp>
      <p:sp>
        <p:nvSpPr>
          <p:cNvPr id="22" name="Text 20"/>
          <p:cNvSpPr/>
          <p:nvPr/>
        </p:nvSpPr>
        <p:spPr>
          <a:xfrm>
            <a:off x="7772400" y="1929384"/>
            <a:ext cx="960120" cy="384048"/>
          </a:xfrm>
          <a:prstGeom prst="rect">
            <a:avLst/>
          </a:prstGeom>
          <a:noFill/>
          <a:ln/>
        </p:spPr>
        <p:txBody>
          <a:bodyPr wrap="square" lIns="0" tIns="0" rIns="0" bIns="0" rtlCol="0" anchor="ctr"/>
          <a:lstStyle/>
          <a:p>
            <a:pPr marL="0" indent="0" algn="r">
              <a:buNone/>
            </a:pPr>
            <a:r>
              <a:rPr lang="en-US" sz="1954" b="1" dirty="0">
                <a:solidFill>
                  <a:srgbClr val="0D0D0D"/>
                </a:solidFill>
                <a:latin typeface="Century Gothic"/>
              </a:rPr>
              <a:t>US$50</a:t>
            </a:r>
            <a:endParaRPr lang="en-US" sz="1417" dirty="0"/>
          </a:p>
        </p:txBody>
      </p:sp>
      <p:sp>
        <p:nvSpPr>
          <p:cNvPr id="23" name="Text 21"/>
          <p:cNvSpPr/>
          <p:nvPr/>
        </p:nvSpPr>
        <p:spPr>
          <a:xfrm>
            <a:off x="4937760" y="2414016"/>
            <a:ext cx="1645920" cy="384048"/>
          </a:xfrm>
          <a:prstGeom prst="rect">
            <a:avLst/>
          </a:prstGeom>
          <a:noFill/>
          <a:ln/>
        </p:spPr>
        <p:txBody>
          <a:bodyPr wrap="square" lIns="0" tIns="0" rIns="0" bIns="0" rtlCol="0" anchor="ctr"/>
          <a:lstStyle/>
          <a:p>
            <a:pPr marL="0" indent="0">
              <a:buNone/>
            </a:pPr>
            <a:r>
              <a:rPr lang="en-US" sz="1535" dirty="0">
                <a:solidFill>
                  <a:srgbClr val="0D0D0D"/>
                </a:solidFill>
                <a:latin typeface="Century Gothic"/>
              </a:rPr>
              <a:t>Startup</a:t>
            </a:r>
            <a:endParaRPr lang="en-US" sz="1113" dirty="0"/>
          </a:p>
        </p:txBody>
      </p:sp>
      <p:sp>
        <p:nvSpPr>
          <p:cNvPr id="24" name="Text 22"/>
          <p:cNvSpPr/>
          <p:nvPr/>
        </p:nvSpPr>
        <p:spPr>
          <a:xfrm>
            <a:off x="6537960" y="2523744"/>
            <a:ext cx="1280160" cy="256032"/>
          </a:xfrm>
          <a:prstGeom prst="rect">
            <a:avLst/>
          </a:prstGeom>
          <a:noFill/>
          <a:ln/>
        </p:spPr>
        <p:txBody>
          <a:bodyPr wrap="square" lIns="0" tIns="0" rIns="0" bIns="0" rtlCol="0" anchor="ctr"/>
          <a:lstStyle/>
          <a:p>
            <a:pPr marL="0" indent="0">
              <a:buNone/>
            </a:pPr>
            <a:r>
              <a:rPr lang="en-US" sz="1400" dirty="0">
                <a:solidFill>
                  <a:srgbClr val="64748B"/>
                </a:solidFill>
                <a:latin typeface="Century Gothic"/>
              </a:rPr>
              <a:t>12 releases / year</a:t>
            </a:r>
            <a:endParaRPr lang="en-US" sz="860" dirty="0"/>
          </a:p>
        </p:txBody>
      </p:sp>
      <p:sp>
        <p:nvSpPr>
          <p:cNvPr id="25" name="Text 23"/>
          <p:cNvSpPr/>
          <p:nvPr/>
        </p:nvSpPr>
        <p:spPr>
          <a:xfrm>
            <a:off x="7772400" y="2414016"/>
            <a:ext cx="960120" cy="384048"/>
          </a:xfrm>
          <a:prstGeom prst="rect">
            <a:avLst/>
          </a:prstGeom>
          <a:noFill/>
          <a:ln/>
        </p:spPr>
        <p:txBody>
          <a:bodyPr wrap="square" lIns="0" tIns="0" rIns="0" bIns="0" rtlCol="0" anchor="ctr"/>
          <a:lstStyle/>
          <a:p>
            <a:pPr marL="0" indent="0" algn="r">
              <a:buNone/>
            </a:pPr>
            <a:r>
              <a:rPr lang="en-US" sz="1954" b="1" dirty="0">
                <a:solidFill>
                  <a:srgbClr val="0D0D0D"/>
                </a:solidFill>
                <a:latin typeface="Century Gothic"/>
              </a:rPr>
              <a:t>US$199</a:t>
            </a:r>
            <a:endParaRPr lang="en-US" sz="1417" dirty="0"/>
          </a:p>
        </p:txBody>
      </p:sp>
      <p:sp>
        <p:nvSpPr>
          <p:cNvPr id="26" name="Shape 24"/>
          <p:cNvSpPr/>
          <p:nvPr/>
        </p:nvSpPr>
        <p:spPr>
          <a:xfrm>
            <a:off x="4800600" y="2852928"/>
            <a:ext cx="3840480" cy="475488"/>
          </a:xfrm>
          <a:prstGeom prst="roundRect">
            <a:avLst>
              <a:gd name="adj" fmla="val 13462"/>
            </a:avLst>
          </a:prstGeom>
          <a:solidFill>
            <a:srgbClr val="FEF2F2"/>
          </a:solidFill>
          <a:ln w="12700">
            <a:solidFill>
              <a:srgbClr val="FECACA"/>
            </a:solidFill>
            <a:prstDash val="solid"/>
          </a:ln>
        </p:spPr>
        <p:txBody>
          <a:bodyPr/>
          <a:p/>
        </p:txBody>
      </p:sp>
      <p:sp>
        <p:nvSpPr>
          <p:cNvPr id="27" name="Text 25"/>
          <p:cNvSpPr/>
          <p:nvPr/>
        </p:nvSpPr>
        <p:spPr>
          <a:xfrm>
            <a:off x="4937760" y="2898648"/>
            <a:ext cx="1645920" cy="384048"/>
          </a:xfrm>
          <a:prstGeom prst="rect">
            <a:avLst/>
          </a:prstGeom>
          <a:noFill/>
          <a:ln/>
        </p:spPr>
        <p:txBody>
          <a:bodyPr wrap="square" lIns="0" tIns="0" rIns="0" bIns="0" rtlCol="0" anchor="ctr"/>
          <a:lstStyle/>
          <a:p>
            <a:pPr marL="0" indent="0">
              <a:buNone/>
            </a:pPr>
            <a:r>
              <a:rPr lang="en-US" sz="1535" b="1" dirty="0">
                <a:solidFill>
                  <a:srgbClr val="E63946"/>
                </a:solidFill>
                <a:latin typeface="Century Gothic"/>
              </a:rPr>
              <a:t>Corporate</a:t>
            </a:r>
            <a:endParaRPr lang="en-US" sz="1113" dirty="0"/>
          </a:p>
        </p:txBody>
      </p:sp>
      <p:sp>
        <p:nvSpPr>
          <p:cNvPr id="28" name="Text 26"/>
          <p:cNvSpPr/>
          <p:nvPr/>
        </p:nvSpPr>
        <p:spPr>
          <a:xfrm>
            <a:off x="6537960" y="3008376"/>
            <a:ext cx="1280160" cy="256032"/>
          </a:xfrm>
          <a:prstGeom prst="rect">
            <a:avLst/>
          </a:prstGeom>
          <a:noFill/>
          <a:ln/>
        </p:spPr>
        <p:txBody>
          <a:bodyPr wrap="square" lIns="0" tIns="0" rIns="0" bIns="0" rtlCol="0" anchor="ctr"/>
          <a:lstStyle/>
          <a:p>
            <a:pPr marL="0" indent="0">
              <a:buNone/>
            </a:pPr>
            <a:r>
              <a:rPr lang="en-US" sz="1400" dirty="0">
                <a:solidFill>
                  <a:srgbClr val="64748B"/>
                </a:solidFill>
                <a:latin typeface="Century Gothic"/>
              </a:rPr>
              <a:t>24 releases / year</a:t>
            </a:r>
            <a:endParaRPr lang="en-US" sz="860" dirty="0"/>
          </a:p>
        </p:txBody>
      </p:sp>
      <p:sp>
        <p:nvSpPr>
          <p:cNvPr id="29" name="Text 27"/>
          <p:cNvSpPr/>
          <p:nvPr/>
        </p:nvSpPr>
        <p:spPr>
          <a:xfrm>
            <a:off x="7772400" y="2898648"/>
            <a:ext cx="960120" cy="384048"/>
          </a:xfrm>
          <a:prstGeom prst="rect">
            <a:avLst/>
          </a:prstGeom>
          <a:noFill/>
          <a:ln/>
        </p:spPr>
        <p:txBody>
          <a:bodyPr wrap="square" lIns="0" tIns="0" rIns="0" bIns="0" rtlCol="0" anchor="ctr"/>
          <a:lstStyle/>
          <a:p>
            <a:pPr marL="0" indent="0" algn="r">
              <a:buNone/>
            </a:pPr>
            <a:r>
              <a:rPr lang="en-US" sz="1954" b="1" dirty="0">
                <a:solidFill>
                  <a:srgbClr val="E63946"/>
                </a:solidFill>
                <a:latin typeface="Century Gothic"/>
              </a:rPr>
              <a:t>US$499</a:t>
            </a:r>
            <a:endParaRPr lang="en-US" sz="1417" dirty="0"/>
          </a:p>
        </p:txBody>
      </p:sp>
      <p:sp>
        <p:nvSpPr>
          <p:cNvPr id="30" name="Text 28"/>
          <p:cNvSpPr/>
          <p:nvPr/>
        </p:nvSpPr>
        <p:spPr>
          <a:xfrm>
            <a:off x="4937760" y="3383280"/>
            <a:ext cx="1645920" cy="384048"/>
          </a:xfrm>
          <a:prstGeom prst="rect">
            <a:avLst/>
          </a:prstGeom>
          <a:noFill/>
          <a:ln/>
        </p:spPr>
        <p:txBody>
          <a:bodyPr wrap="square" lIns="0" tIns="0" rIns="0" bIns="0" rtlCol="0" anchor="ctr"/>
          <a:lstStyle/>
          <a:p>
            <a:pPr marL="0" indent="0">
              <a:buNone/>
            </a:pPr>
            <a:r>
              <a:rPr lang="en-US" sz="1535" dirty="0">
                <a:solidFill>
                  <a:srgbClr val="0D0D0D"/>
                </a:solidFill>
                <a:latin typeface="Century Gothic"/>
              </a:rPr>
              <a:t>Agency</a:t>
            </a:r>
            <a:endParaRPr lang="en-US" sz="1113" dirty="0"/>
          </a:p>
        </p:txBody>
      </p:sp>
      <p:sp>
        <p:nvSpPr>
          <p:cNvPr id="31" name="Text 29"/>
          <p:cNvSpPr/>
          <p:nvPr/>
        </p:nvSpPr>
        <p:spPr>
          <a:xfrm>
            <a:off x="6537960" y="3493008"/>
            <a:ext cx="1280160" cy="256032"/>
          </a:xfrm>
          <a:prstGeom prst="rect">
            <a:avLst/>
          </a:prstGeom>
          <a:noFill/>
          <a:ln/>
        </p:spPr>
        <p:txBody>
          <a:bodyPr wrap="square" lIns="0" tIns="0" rIns="0" bIns="0" rtlCol="0" anchor="ctr"/>
          <a:lstStyle/>
          <a:p>
            <a:pPr marL="0" indent="0">
              <a:buNone/>
            </a:pPr>
            <a:r>
              <a:rPr lang="en-US" sz="1400" dirty="0">
                <a:solidFill>
                  <a:srgbClr val="64748B"/>
                </a:solidFill>
                <a:latin typeface="Century Gothic"/>
              </a:rPr>
              <a:t>Unlimited clients</a:t>
            </a:r>
            <a:endParaRPr lang="en-US" sz="860" dirty="0"/>
          </a:p>
        </p:txBody>
      </p:sp>
      <p:sp>
        <p:nvSpPr>
          <p:cNvPr id="32" name="Text 30"/>
          <p:cNvSpPr/>
          <p:nvPr/>
        </p:nvSpPr>
        <p:spPr>
          <a:xfrm>
            <a:off x="7772400" y="3383280"/>
            <a:ext cx="960120" cy="384048"/>
          </a:xfrm>
          <a:prstGeom prst="rect">
            <a:avLst/>
          </a:prstGeom>
          <a:noFill/>
          <a:ln/>
        </p:spPr>
        <p:txBody>
          <a:bodyPr wrap="square" lIns="0" tIns="0" rIns="0" bIns="0" rtlCol="0" anchor="ctr"/>
          <a:lstStyle/>
          <a:p>
            <a:pPr marL="0" indent="0" algn="r">
              <a:buNone/>
            </a:pPr>
            <a:r>
              <a:rPr lang="en-US" sz="1954" b="1" dirty="0">
                <a:solidFill>
                  <a:srgbClr val="0D0D0D"/>
                </a:solidFill>
                <a:latin typeface="Century Gothic"/>
              </a:rPr>
              <a:t>US$999</a:t>
            </a:r>
            <a:endParaRPr lang="en-US" sz="1417" dirty="0"/>
          </a:p>
        </p:txBody>
      </p:sp>
      <p:sp>
        <p:nvSpPr>
          <p:cNvPr id="33" name="Shape 31"/>
          <p:cNvSpPr/>
          <p:nvPr/>
        </p:nvSpPr>
        <p:spPr>
          <a:xfrm>
            <a:off x="4892040" y="3931920"/>
            <a:ext cx="3703320" cy="20117"/>
          </a:xfrm>
          <a:prstGeom prst="rect">
            <a:avLst/>
          </a:prstGeom>
          <a:solidFill>
            <a:srgbClr val="E0E4EF"/>
          </a:solidFill>
          <a:ln w="12700">
            <a:solidFill>
              <a:srgbClr val="E0E4EF"/>
            </a:solidFill>
            <a:prstDash val="solid"/>
          </a:ln>
        </p:spPr>
        <p:txBody>
          <a:bodyPr/>
          <a:p/>
        </p:txBody>
      </p:sp>
      <p:sp>
        <p:nvSpPr>
          <p:cNvPr id="34" name="Text 32"/>
          <p:cNvSpPr/>
          <p:nvPr/>
        </p:nvSpPr>
        <p:spPr>
          <a:xfrm>
            <a:off x="4892040" y="3995928"/>
            <a:ext cx="3703320" cy="256032"/>
          </a:xfrm>
          <a:prstGeom prst="rect">
            <a:avLst/>
          </a:prstGeom>
          <a:noFill/>
          <a:ln/>
        </p:spPr>
        <p:txBody>
          <a:bodyPr wrap="square" lIns="0" tIns="0" rIns="0" bIns="0" rtlCol="0" anchor="ctr"/>
          <a:lstStyle/>
          <a:p>
            <a:pPr marL="0" indent="0">
              <a:buNone/>
            </a:pPr>
            <a:r>
              <a:rPr lang="en-US" sz="1400" dirty="0">
                <a:solidFill>
                  <a:srgbClr val="64748B"/>
                </a:solidFill>
                <a:latin typeface="Century Gothic"/>
              </a:rPr>
              <a:t>Add-ons:  Writing US$20–50  ·  Newsletter US$30–100  ·  WhatsApp US$25–50</a:t>
            </a:r>
            <a:endParaRPr lang="en-US" sz="810" dirty="0"/>
          </a:p>
        </p:txBody>
      </p:sp>
      <p:sp>
        <p:nvSpPr>
          <p:cNvPr id="35" name="Shape 33"/>
          <p:cNvSpPr/>
          <p:nvPr/>
        </p:nvSpPr>
        <p:spPr>
          <a:xfrm>
            <a:off x="0" y="4892040"/>
            <a:ext cx="9144000" cy="251460"/>
          </a:xfrm>
          <a:prstGeom prst="rect">
            <a:avLst/>
          </a:prstGeom>
          <a:solidFill>
            <a:srgbClr val="EAECF4"/>
          </a:solidFill>
          <a:ln w="12700">
            <a:solidFill>
              <a:srgbClr val="EAECF4"/>
            </a:solidFill>
            <a:prstDash val="solid"/>
          </a:ln>
        </p:spPr>
        <p:txBody>
          <a:bodyPr/>
          <a:p/>
        </p:txBody>
      </p:sp>
      <p:sp>
        <p:nvSpPr>
          <p:cNvPr id="36" name="Text 34"/>
          <p:cNvSpPr/>
          <p:nvPr/>
        </p:nvSpPr>
        <p:spPr>
          <a:xfrm>
            <a:off x="411480" y="4892040"/>
            <a:ext cx="6400800" cy="251460"/>
          </a:xfrm>
          <a:prstGeom prst="rect">
            <a:avLst/>
          </a:prstGeom>
          <a:noFill/>
          <a:ln/>
        </p:spPr>
        <p:txBody>
          <a:bodyPr wrap="square" lIns="0" tIns="0" rIns="0" bIns="0" rtlCol="0" anchor="ctr"/>
          <a:lstStyle/>
          <a:p>
            <a:pPr marL="0" indent="0" algn="l">
              <a:buNone/>
            </a:pPr>
            <a:r>
              <a:rPr lang="en-US" sz="1400" dirty="0">
                <a:solidFill>
                  <a:srgbClr val="64748B"/>
                </a:solidFill>
                <a:latin typeface="Century Gothic"/>
              </a:rPr>
              <a:t>adspaces.co.zw  ·  info@adspaces.co.zw  ·  Harare, Zimbabwe</a:t>
            </a:r>
            <a:endParaRPr lang="en-US" sz="708"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C1C2E"/>
        </a:solidFill>
        <a:effectLst/>
      </p:bgPr>
    </p:bg>
    <p:spTree>
      <p:nvGrpSpPr>
        <p:cNvPr id="1" name=""/>
        <p:cNvGrpSpPr/>
        <p:nvPr/>
      </p:nvGrpSpPr>
      <p:grpSpPr>
        <a:xfrm>
          <a:off x="0" y="0"/>
          <a:ext cx="0" cy="0"/>
          <a:chOff x="0" y="0"/>
          <a:chExt cx="0" cy="0"/>
        </a:xfrm>
      </p:grpSpPr>
      <p:sp>
        <p:nvSpPr>
          <p:cNvPr id="2" name="Shape 0"/>
          <p:cNvSpPr/>
          <p:nvPr/>
        </p:nvSpPr>
        <p:spPr>
          <a:xfrm>
            <a:off x="411480" y="292608"/>
            <a:ext cx="1280160" cy="237744"/>
          </a:xfrm>
          <a:prstGeom prst="roundRect">
            <a:avLst>
              <a:gd name="adj" fmla="val 15385"/>
            </a:avLst>
          </a:prstGeom>
          <a:solidFill>
            <a:srgbClr val="E63946"/>
          </a:solidFill>
          <a:ln w="12700">
            <a:solidFill>
              <a:srgbClr val="E63946"/>
            </a:solidFill>
            <a:prstDash val="solid"/>
          </a:ln>
        </p:spPr>
        <p:txBody>
          <a:bodyPr/>
          <a:p/>
        </p:txBody>
      </p:sp>
      <p:sp>
        <p:nvSpPr>
          <p:cNvPr id="3" name="Text 1"/>
          <p:cNvSpPr/>
          <p:nvPr/>
        </p:nvSpPr>
        <p:spPr>
          <a:xfrm>
            <a:off x="411480" y="292608"/>
            <a:ext cx="1280160" cy="237744"/>
          </a:xfrm>
          <a:prstGeom prst="rect">
            <a:avLst/>
          </a:prstGeom>
          <a:noFill/>
          <a:ln/>
        </p:spPr>
        <p:txBody>
          <a:bodyPr wrap="square" lIns="0" tIns="0" rIns="0" bIns="0" rtlCol="0" anchor="ctr"/>
          <a:lstStyle/>
          <a:p>
            <a:pPr marL="0" indent="0" algn="ctr">
              <a:buNone/>
            </a:pPr>
            <a:r>
              <a:rPr lang="en-US" sz="2400" b="1" kern="0" spc="150" dirty="0">
                <a:solidFill>
                  <a:srgbClr val="FFFFFF"/>
                </a:solidFill>
                <a:latin typeface="Century Gothic"/>
              </a:rPr>
              <a:t>PR &amp; COMMS</a:t>
            </a:r>
            <a:endParaRPr lang="en-US" sz="708" dirty="0"/>
          </a:p>
        </p:txBody>
      </p:sp>
      <p:sp>
        <p:nvSpPr>
          <p:cNvPr id="4" name="Text 2"/>
          <p:cNvSpPr/>
          <p:nvPr/>
        </p:nvSpPr>
        <p:spPr>
          <a:xfrm>
            <a:off x="411480" y="640080"/>
            <a:ext cx="8321040" cy="713232"/>
          </a:xfrm>
          <a:prstGeom prst="rect">
            <a:avLst/>
          </a:prstGeom>
          <a:noFill/>
          <a:ln/>
        </p:spPr>
        <p:txBody>
          <a:bodyPr wrap="square" lIns="0" tIns="0" rIns="0" bIns="0" rtlCol="0" anchor="ctr"/>
          <a:lstStyle/>
          <a:p>
            <a:pPr marL="0" indent="0">
              <a:buNone/>
            </a:pPr>
            <a:r>
              <a:rPr lang="en-US" sz="3600" b="1" dirty="0">
                <a:solidFill>
                  <a:srgbClr val="FFFFFF"/>
                </a:solidFill>
                <a:latin typeface="Century Gothic"/>
              </a:rPr>
              <a:t>Corporate PR &amp;</a:t>
            </a:r>
            <a:endParaRPr lang="en-US" sz="2834" dirty="0"/>
          </a:p>
          <a:p>
            <a:pPr marL="0" indent="0">
              <a:buNone/>
            </a:pPr>
            <a:r>
              <a:rPr lang="en-US" sz="3600" b="1" dirty="0">
                <a:solidFill>
                  <a:srgbClr val="FFFFFF"/>
                </a:solidFill>
                <a:latin typeface="Century Gothic"/>
              </a:rPr>
              <a:t>Communications</a:t>
            </a:r>
            <a:endParaRPr lang="en-US" sz="2834" dirty="0"/>
          </a:p>
        </p:txBody>
      </p:sp>
      <p:sp>
        <p:nvSpPr>
          <p:cNvPr id="5" name="Text 3"/>
          <p:cNvSpPr/>
          <p:nvPr/>
        </p:nvSpPr>
        <p:spPr>
          <a:xfrm>
            <a:off x="411480" y="1417320"/>
            <a:ext cx="8321040" cy="274320"/>
          </a:xfrm>
          <a:prstGeom prst="rect">
            <a:avLst/>
          </a:prstGeom>
          <a:noFill/>
          <a:ln/>
        </p:spPr>
        <p:txBody>
          <a:bodyPr wrap="square" lIns="0" tIns="0" rIns="0" bIns="0" rtlCol="0" anchor="ctr"/>
          <a:lstStyle/>
          <a:p>
            <a:pPr marL="0" indent="0">
              <a:buNone/>
            </a:pPr>
            <a:r>
              <a:rPr lang="en-US" sz="1535" i="1" dirty="0">
                <a:solidFill>
                  <a:srgbClr val="9CA3AF"/>
                </a:solidFill>
                <a:latin typeface="Century Gothic"/>
              </a:rPr>
              <a:t>Strategic reputation management and corporate communications for growing organisations.</a:t>
            </a:r>
            <a:endParaRPr lang="en-US" sz="1113" dirty="0"/>
          </a:p>
        </p:txBody>
      </p:sp>
      <p:sp>
        <p:nvSpPr>
          <p:cNvPr id="6" name="Shape 4"/>
          <p:cNvSpPr/>
          <p:nvPr/>
        </p:nvSpPr>
        <p:spPr>
          <a:xfrm>
            <a:off x="411480" y="1828800"/>
            <a:ext cx="2724912" cy="3063240"/>
          </a:xfrm>
          <a:prstGeom prst="roundRect">
            <a:avLst>
              <a:gd name="adj" fmla="val 4027"/>
            </a:avLst>
          </a:prstGeom>
          <a:solidFill>
            <a:srgbClr val="252540"/>
          </a:solidFill>
          <a:ln w="12700">
            <a:solidFill>
              <a:srgbClr val="383860"/>
            </a:solidFill>
            <a:prstDash val="solid"/>
          </a:ln>
          <a:effectLst>
            <a:outerShdw blurRad="127000" dist="38100" dir="2700000" algn="bl" rotWithShape="0">
              <a:srgbClr val="000000">
                <a:alpha val="13000"/>
              </a:srgbClr>
            </a:outerShdw>
          </a:effectLst>
        </p:spPr>
        <p:txBody>
          <a:bodyPr/>
          <a:p/>
        </p:txBody>
      </p:sp>
      <p:sp>
        <p:nvSpPr>
          <p:cNvPr id="7" name="Shape 5"/>
          <p:cNvSpPr/>
          <p:nvPr/>
        </p:nvSpPr>
        <p:spPr>
          <a:xfrm>
            <a:off x="576072" y="1993392"/>
            <a:ext cx="822960" cy="219456"/>
          </a:xfrm>
          <a:prstGeom prst="roundRect">
            <a:avLst>
              <a:gd name="adj" fmla="val 20833"/>
            </a:avLst>
          </a:prstGeom>
          <a:solidFill>
            <a:srgbClr val="2A2A4A"/>
          </a:solidFill>
          <a:ln w="12700">
            <a:solidFill>
              <a:srgbClr val="2A2A4A"/>
            </a:solidFill>
            <a:prstDash val="solid"/>
          </a:ln>
        </p:spPr>
        <p:txBody>
          <a:bodyPr/>
          <a:p/>
        </p:txBody>
      </p:sp>
      <p:sp>
        <p:nvSpPr>
          <p:cNvPr id="8" name="Text 6"/>
          <p:cNvSpPr/>
          <p:nvPr/>
        </p:nvSpPr>
        <p:spPr>
          <a:xfrm>
            <a:off x="576072" y="1993392"/>
            <a:ext cx="822960" cy="219456"/>
          </a:xfrm>
          <a:prstGeom prst="rect">
            <a:avLst/>
          </a:prstGeom>
          <a:noFill/>
          <a:ln/>
        </p:spPr>
        <p:txBody>
          <a:bodyPr wrap="square" lIns="0" tIns="0" rIns="0" bIns="0" rtlCol="0" anchor="ctr"/>
          <a:lstStyle/>
          <a:p>
            <a:pPr marL="0" indent="0" algn="ctr">
              <a:buNone/>
            </a:pPr>
            <a:r>
              <a:rPr lang="en-US" sz="1400" b="1" dirty="0">
                <a:solidFill>
                  <a:srgbClr val="FFFFFF"/>
                </a:solidFill>
                <a:latin typeface="Century Gothic"/>
              </a:rPr>
              <a:t>ENTRY</a:t>
            </a:r>
            <a:endParaRPr lang="en-US" sz="708" dirty="0"/>
          </a:p>
        </p:txBody>
      </p:sp>
      <p:sp>
        <p:nvSpPr>
          <p:cNvPr id="9" name="Text 7"/>
          <p:cNvSpPr/>
          <p:nvPr/>
        </p:nvSpPr>
        <p:spPr>
          <a:xfrm>
            <a:off x="576072" y="2304288"/>
            <a:ext cx="2377440" cy="292608"/>
          </a:xfrm>
          <a:prstGeom prst="rect">
            <a:avLst/>
          </a:prstGeom>
          <a:noFill/>
          <a:ln/>
        </p:spPr>
        <p:txBody>
          <a:bodyPr wrap="square" lIns="0" tIns="0" rIns="0" bIns="0" rtlCol="0" anchor="ctr"/>
          <a:lstStyle/>
          <a:p>
            <a:pPr marL="0" indent="0">
              <a:buNone/>
            </a:pPr>
            <a:r>
              <a:rPr lang="en-US" sz="1674" b="1" dirty="0">
                <a:solidFill>
                  <a:srgbClr val="FFFFFF"/>
                </a:solidFill>
                <a:latin typeface="Century Gothic"/>
              </a:rPr>
              <a:t>CORE PR</a:t>
            </a:r>
            <a:endParaRPr lang="en-US" sz="1214" dirty="0"/>
          </a:p>
        </p:txBody>
      </p:sp>
      <p:sp>
        <p:nvSpPr>
          <p:cNvPr id="10" name="Text 8"/>
          <p:cNvSpPr/>
          <p:nvPr/>
        </p:nvSpPr>
        <p:spPr>
          <a:xfrm>
            <a:off x="576072" y="2633472"/>
            <a:ext cx="2377440" cy="438912"/>
          </a:xfrm>
          <a:prstGeom prst="rect">
            <a:avLst/>
          </a:prstGeom>
          <a:noFill/>
          <a:ln/>
        </p:spPr>
        <p:txBody>
          <a:bodyPr wrap="square" lIns="0" tIns="0" rIns="0" bIns="0" rtlCol="0" anchor="ctr"/>
          <a:lstStyle/>
          <a:p>
            <a:pPr marL="0" indent="0">
              <a:buNone/>
            </a:pPr>
            <a:r>
              <a:rPr lang="en-US" sz="2400" b="1" dirty="0">
                <a:solidFill>
                  <a:srgbClr val="E63946"/>
                </a:solidFill>
                <a:latin typeface="Century Gothic"/>
              </a:rPr>
              <a:t>$499</a:t>
            </a:r>
            <a:endParaRPr lang="en-US" sz="2631" dirty="0"/>
          </a:p>
        </p:txBody>
      </p:sp>
      <p:sp>
        <p:nvSpPr>
          <p:cNvPr id="11" name="Text 9"/>
          <p:cNvSpPr/>
          <p:nvPr/>
        </p:nvSpPr>
        <p:spPr>
          <a:xfrm>
            <a:off x="576072" y="3108960"/>
            <a:ext cx="2377440" cy="475488"/>
          </a:xfrm>
          <a:prstGeom prst="rect">
            <a:avLst/>
          </a:prstGeom>
          <a:noFill/>
          <a:ln/>
        </p:spPr>
        <p:txBody>
          <a:bodyPr wrap="square" lIns="0" tIns="0" rIns="0" bIns="0" rtlCol="0" anchor="ctr"/>
          <a:lstStyle/>
          <a:p>
            <a:pPr marL="0" indent="0">
              <a:lnSpc>
                <a:spcPct val="135000"/>
              </a:lnSpc>
              <a:buNone/>
            </a:pPr>
            <a:r>
              <a:rPr lang="en-US" sz="1400" dirty="0">
                <a:solidFill>
                  <a:srgbClr val="9CA3AF"/>
                </a:solidFill>
                <a:latin typeface="Century Gothic"/>
              </a:rPr>
              <a:t>Entry-level PR for businesses establishing market voice.</a:t>
            </a:r>
            <a:endParaRPr lang="en-US" sz="860" dirty="0"/>
          </a:p>
        </p:txBody>
      </p:sp>
      <p:sp>
        <p:nvSpPr>
          <p:cNvPr id="12" name="Shape 10"/>
          <p:cNvSpPr/>
          <p:nvPr/>
        </p:nvSpPr>
        <p:spPr>
          <a:xfrm>
            <a:off x="576072" y="3730752"/>
            <a:ext cx="91440" cy="91440"/>
          </a:xfrm>
          <a:prstGeom prst="ellipse">
            <a:avLst/>
          </a:prstGeom>
          <a:solidFill>
            <a:srgbClr val="E63946"/>
          </a:solidFill>
          <a:ln w="12700">
            <a:solidFill>
              <a:srgbClr val="E63946"/>
            </a:solidFill>
            <a:prstDash val="solid"/>
          </a:ln>
        </p:spPr>
        <p:txBody>
          <a:bodyPr/>
          <a:p/>
        </p:txBody>
      </p:sp>
      <p:sp>
        <p:nvSpPr>
          <p:cNvPr id="13" name="Text 11"/>
          <p:cNvSpPr/>
          <p:nvPr/>
        </p:nvSpPr>
        <p:spPr>
          <a:xfrm>
            <a:off x="740664" y="3657600"/>
            <a:ext cx="2212848"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Press release writing</a:t>
            </a:r>
            <a:endParaRPr lang="en-US" sz="860" dirty="0"/>
          </a:p>
        </p:txBody>
      </p:sp>
      <p:sp>
        <p:nvSpPr>
          <p:cNvPr id="14" name="Shape 12"/>
          <p:cNvSpPr/>
          <p:nvPr/>
        </p:nvSpPr>
        <p:spPr>
          <a:xfrm>
            <a:off x="576072" y="4059936"/>
            <a:ext cx="91440" cy="91440"/>
          </a:xfrm>
          <a:prstGeom prst="ellipse">
            <a:avLst/>
          </a:prstGeom>
          <a:solidFill>
            <a:srgbClr val="E63946"/>
          </a:solidFill>
          <a:ln w="12700">
            <a:solidFill>
              <a:srgbClr val="E63946"/>
            </a:solidFill>
            <a:prstDash val="solid"/>
          </a:ln>
        </p:spPr>
        <p:txBody>
          <a:bodyPr/>
          <a:p/>
        </p:txBody>
      </p:sp>
      <p:sp>
        <p:nvSpPr>
          <p:cNvPr id="15" name="Text 13"/>
          <p:cNvSpPr/>
          <p:nvPr/>
        </p:nvSpPr>
        <p:spPr>
          <a:xfrm>
            <a:off x="740664" y="3986784"/>
            <a:ext cx="2212848"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2 publication placements</a:t>
            </a:r>
            <a:endParaRPr lang="en-US" sz="860" dirty="0"/>
          </a:p>
        </p:txBody>
      </p:sp>
      <p:sp>
        <p:nvSpPr>
          <p:cNvPr id="16" name="Shape 14"/>
          <p:cNvSpPr/>
          <p:nvPr/>
        </p:nvSpPr>
        <p:spPr>
          <a:xfrm>
            <a:off x="576072" y="4389120"/>
            <a:ext cx="91440" cy="91440"/>
          </a:xfrm>
          <a:prstGeom prst="ellipse">
            <a:avLst/>
          </a:prstGeom>
          <a:solidFill>
            <a:srgbClr val="E63946"/>
          </a:solidFill>
          <a:ln w="12700">
            <a:solidFill>
              <a:srgbClr val="E63946"/>
            </a:solidFill>
            <a:prstDash val="solid"/>
          </a:ln>
        </p:spPr>
        <p:txBody>
          <a:bodyPr/>
          <a:p/>
        </p:txBody>
      </p:sp>
      <p:sp>
        <p:nvSpPr>
          <p:cNvPr id="17" name="Text 15"/>
          <p:cNvSpPr/>
          <p:nvPr/>
        </p:nvSpPr>
        <p:spPr>
          <a:xfrm>
            <a:off x="740664" y="4315968"/>
            <a:ext cx="2212848"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Basic coverage monitoring</a:t>
            </a:r>
            <a:endParaRPr lang="en-US" sz="860" dirty="0"/>
          </a:p>
        </p:txBody>
      </p:sp>
      <p:sp>
        <p:nvSpPr>
          <p:cNvPr id="18" name="Shape 16"/>
          <p:cNvSpPr/>
          <p:nvPr/>
        </p:nvSpPr>
        <p:spPr>
          <a:xfrm>
            <a:off x="576072" y="4718304"/>
            <a:ext cx="91440" cy="91440"/>
          </a:xfrm>
          <a:prstGeom prst="ellipse">
            <a:avLst/>
          </a:prstGeom>
          <a:solidFill>
            <a:srgbClr val="E63946"/>
          </a:solidFill>
          <a:ln w="12700">
            <a:solidFill>
              <a:srgbClr val="E63946"/>
            </a:solidFill>
            <a:prstDash val="solid"/>
          </a:ln>
        </p:spPr>
        <p:txBody>
          <a:bodyPr/>
          <a:p/>
        </p:txBody>
      </p:sp>
      <p:sp>
        <p:nvSpPr>
          <p:cNvPr id="19" name="Text 17"/>
          <p:cNvSpPr/>
          <p:nvPr/>
        </p:nvSpPr>
        <p:spPr>
          <a:xfrm>
            <a:off x="740664" y="4645152"/>
            <a:ext cx="2212848"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Monthly reporting</a:t>
            </a:r>
            <a:endParaRPr lang="en-US" sz="860" dirty="0"/>
          </a:p>
        </p:txBody>
      </p:sp>
      <p:sp>
        <p:nvSpPr>
          <p:cNvPr id="20" name="Shape 18"/>
          <p:cNvSpPr/>
          <p:nvPr/>
        </p:nvSpPr>
        <p:spPr>
          <a:xfrm>
            <a:off x="3273552" y="1828800"/>
            <a:ext cx="2724912" cy="3063240"/>
          </a:xfrm>
          <a:prstGeom prst="roundRect">
            <a:avLst>
              <a:gd name="adj" fmla="val 4027"/>
            </a:avLst>
          </a:prstGeom>
          <a:solidFill>
            <a:srgbClr val="E63946"/>
          </a:solidFill>
          <a:ln w="12700">
            <a:solidFill>
              <a:srgbClr val="E63946"/>
            </a:solidFill>
            <a:prstDash val="solid"/>
          </a:ln>
          <a:effectLst>
            <a:outerShdw blurRad="127000" dist="38100" dir="2700000" algn="bl" rotWithShape="0">
              <a:srgbClr val="000000">
                <a:alpha val="13000"/>
              </a:srgbClr>
            </a:outerShdw>
          </a:effectLst>
        </p:spPr>
        <p:txBody>
          <a:bodyPr/>
          <a:p/>
        </p:txBody>
      </p:sp>
      <p:sp>
        <p:nvSpPr>
          <p:cNvPr id="21" name="Shape 19"/>
          <p:cNvSpPr/>
          <p:nvPr/>
        </p:nvSpPr>
        <p:spPr>
          <a:xfrm>
            <a:off x="3438144" y="1993392"/>
            <a:ext cx="822960" cy="219456"/>
          </a:xfrm>
          <a:prstGeom prst="roundRect">
            <a:avLst>
              <a:gd name="adj" fmla="val 20833"/>
            </a:avLst>
          </a:prstGeom>
          <a:solidFill>
            <a:srgbClr val="C1121F"/>
          </a:solidFill>
          <a:ln w="12700">
            <a:solidFill>
              <a:srgbClr val="C1121F"/>
            </a:solidFill>
            <a:prstDash val="solid"/>
          </a:ln>
        </p:spPr>
        <p:txBody>
          <a:bodyPr/>
          <a:p/>
        </p:txBody>
      </p:sp>
      <p:sp>
        <p:nvSpPr>
          <p:cNvPr id="22" name="Text 20"/>
          <p:cNvSpPr/>
          <p:nvPr/>
        </p:nvSpPr>
        <p:spPr>
          <a:xfrm>
            <a:off x="3438144" y="1993392"/>
            <a:ext cx="822960" cy="219456"/>
          </a:xfrm>
          <a:prstGeom prst="rect">
            <a:avLst/>
          </a:prstGeom>
          <a:noFill/>
          <a:ln/>
        </p:spPr>
        <p:txBody>
          <a:bodyPr wrap="square" lIns="0" tIns="0" rIns="0" bIns="0" rtlCol="0" anchor="ctr"/>
          <a:lstStyle/>
          <a:p>
            <a:pPr marL="0" indent="0" algn="ctr">
              <a:buNone/>
            </a:pPr>
            <a:r>
              <a:rPr lang="en-US" sz="1400" b="1" dirty="0">
                <a:solidFill>
                  <a:srgbClr val="FFFFFF"/>
                </a:solidFill>
                <a:latin typeface="Century Gothic"/>
              </a:rPr>
              <a:t>POPULAR</a:t>
            </a:r>
            <a:endParaRPr lang="en-US" sz="708" dirty="0"/>
          </a:p>
        </p:txBody>
      </p:sp>
      <p:sp>
        <p:nvSpPr>
          <p:cNvPr id="23" name="Text 21"/>
          <p:cNvSpPr/>
          <p:nvPr/>
        </p:nvSpPr>
        <p:spPr>
          <a:xfrm>
            <a:off x="3438144" y="2304288"/>
            <a:ext cx="2377440" cy="292608"/>
          </a:xfrm>
          <a:prstGeom prst="rect">
            <a:avLst/>
          </a:prstGeom>
          <a:noFill/>
          <a:ln/>
        </p:spPr>
        <p:txBody>
          <a:bodyPr wrap="square" lIns="0" tIns="0" rIns="0" bIns="0" rtlCol="0" anchor="ctr"/>
          <a:lstStyle/>
          <a:p>
            <a:pPr marL="0" indent="0">
              <a:buNone/>
            </a:pPr>
            <a:r>
              <a:rPr lang="en-US" sz="1674" b="1" dirty="0">
                <a:solidFill>
                  <a:srgbClr val="FFFFFF"/>
                </a:solidFill>
                <a:latin typeface="Century Gothic"/>
              </a:rPr>
              <a:t>STRATEGIC PR</a:t>
            </a:r>
            <a:endParaRPr lang="en-US" sz="1214" dirty="0"/>
          </a:p>
        </p:txBody>
      </p:sp>
      <p:sp>
        <p:nvSpPr>
          <p:cNvPr id="24" name="Text 22"/>
          <p:cNvSpPr/>
          <p:nvPr/>
        </p:nvSpPr>
        <p:spPr>
          <a:xfrm>
            <a:off x="3438144" y="2633472"/>
            <a:ext cx="2377440" cy="438912"/>
          </a:xfrm>
          <a:prstGeom prst="rect">
            <a:avLst/>
          </a:prstGeom>
          <a:noFill/>
          <a:ln/>
        </p:spPr>
        <p:txBody>
          <a:bodyPr wrap="square" lIns="0" tIns="0" rIns="0" bIns="0" rtlCol="0" anchor="ctr"/>
          <a:lstStyle/>
          <a:p>
            <a:pPr marL="0" indent="0">
              <a:buNone/>
            </a:pPr>
            <a:r>
              <a:rPr lang="en-US" sz="2400" b="1" dirty="0">
                <a:solidFill>
                  <a:srgbClr val="FFFFFF"/>
                </a:solidFill>
                <a:latin typeface="Century Gothic"/>
              </a:rPr>
              <a:t>$1,299</a:t>
            </a:r>
            <a:endParaRPr lang="en-US" sz="2631" dirty="0"/>
          </a:p>
        </p:txBody>
      </p:sp>
      <p:sp>
        <p:nvSpPr>
          <p:cNvPr id="25" name="Text 23"/>
          <p:cNvSpPr/>
          <p:nvPr/>
        </p:nvSpPr>
        <p:spPr>
          <a:xfrm>
            <a:off x="3438144" y="3108960"/>
            <a:ext cx="2377440" cy="475488"/>
          </a:xfrm>
          <a:prstGeom prst="rect">
            <a:avLst/>
          </a:prstGeom>
          <a:noFill/>
          <a:ln/>
        </p:spPr>
        <p:txBody>
          <a:bodyPr wrap="square" lIns="0" tIns="0" rIns="0" bIns="0" rtlCol="0" anchor="ctr"/>
          <a:lstStyle/>
          <a:p>
            <a:pPr marL="0" indent="0">
              <a:lnSpc>
                <a:spcPct val="135000"/>
              </a:lnSpc>
              <a:buNone/>
            </a:pPr>
            <a:r>
              <a:rPr lang="en-US" sz="1400" dirty="0">
                <a:solidFill>
                  <a:srgbClr val="FFD6D8"/>
                </a:solidFill>
                <a:latin typeface="Century Gothic"/>
              </a:rPr>
              <a:t>National media presence and consistent campaign execution.</a:t>
            </a:r>
            <a:endParaRPr lang="en-US" sz="860" dirty="0"/>
          </a:p>
        </p:txBody>
      </p:sp>
      <p:sp>
        <p:nvSpPr>
          <p:cNvPr id="26" name="Shape 24"/>
          <p:cNvSpPr/>
          <p:nvPr/>
        </p:nvSpPr>
        <p:spPr>
          <a:xfrm>
            <a:off x="3438144" y="3730752"/>
            <a:ext cx="91440" cy="91440"/>
          </a:xfrm>
          <a:prstGeom prst="ellipse">
            <a:avLst/>
          </a:prstGeom>
          <a:solidFill>
            <a:srgbClr val="FFD6D8"/>
          </a:solidFill>
          <a:ln w="12700">
            <a:solidFill>
              <a:srgbClr val="FFD6D8"/>
            </a:solidFill>
            <a:prstDash val="solid"/>
          </a:ln>
        </p:spPr>
        <p:txBody>
          <a:bodyPr/>
          <a:p/>
        </p:txBody>
      </p:sp>
      <p:sp>
        <p:nvSpPr>
          <p:cNvPr id="27" name="Text 25"/>
          <p:cNvSpPr/>
          <p:nvPr/>
        </p:nvSpPr>
        <p:spPr>
          <a:xfrm>
            <a:off x="3602736" y="3657600"/>
            <a:ext cx="2212848" cy="274320"/>
          </a:xfrm>
          <a:prstGeom prst="rect">
            <a:avLst/>
          </a:prstGeom>
          <a:noFill/>
          <a:ln/>
        </p:spPr>
        <p:txBody>
          <a:bodyPr wrap="square" lIns="0" tIns="0" rIns="0" bIns="0" rtlCol="0" anchor="ctr"/>
          <a:lstStyle/>
          <a:p>
            <a:pPr marL="0" indent="0">
              <a:buNone/>
            </a:pPr>
            <a:r>
              <a:rPr lang="en-US" sz="1400" dirty="0">
                <a:solidFill>
                  <a:srgbClr val="FFFFFF"/>
                </a:solidFill>
                <a:latin typeface="Century Gothic"/>
              </a:rPr>
              <a:t>Full press campaign management</a:t>
            </a:r>
            <a:endParaRPr lang="en-US" sz="860" dirty="0"/>
          </a:p>
        </p:txBody>
      </p:sp>
      <p:sp>
        <p:nvSpPr>
          <p:cNvPr id="28" name="Shape 26"/>
          <p:cNvSpPr/>
          <p:nvPr/>
        </p:nvSpPr>
        <p:spPr>
          <a:xfrm>
            <a:off x="3438144" y="4059936"/>
            <a:ext cx="91440" cy="91440"/>
          </a:xfrm>
          <a:prstGeom prst="ellipse">
            <a:avLst/>
          </a:prstGeom>
          <a:solidFill>
            <a:srgbClr val="FFD6D8"/>
          </a:solidFill>
          <a:ln w="12700">
            <a:solidFill>
              <a:srgbClr val="FFD6D8"/>
            </a:solidFill>
            <a:prstDash val="solid"/>
          </a:ln>
        </p:spPr>
        <p:txBody>
          <a:bodyPr/>
          <a:p/>
        </p:txBody>
      </p:sp>
      <p:sp>
        <p:nvSpPr>
          <p:cNvPr id="29" name="Text 27"/>
          <p:cNvSpPr/>
          <p:nvPr/>
        </p:nvSpPr>
        <p:spPr>
          <a:xfrm>
            <a:off x="3602736" y="3986784"/>
            <a:ext cx="2212848" cy="274320"/>
          </a:xfrm>
          <a:prstGeom prst="rect">
            <a:avLst/>
          </a:prstGeom>
          <a:noFill/>
          <a:ln/>
        </p:spPr>
        <p:txBody>
          <a:bodyPr wrap="square" lIns="0" tIns="0" rIns="0" bIns="0" rtlCol="0" anchor="ctr"/>
          <a:lstStyle/>
          <a:p>
            <a:pPr marL="0" indent="0">
              <a:buNone/>
            </a:pPr>
            <a:r>
              <a:rPr lang="en-US" sz="1400" dirty="0">
                <a:solidFill>
                  <a:srgbClr val="FFFFFF"/>
                </a:solidFill>
                <a:latin typeface="Century Gothic"/>
              </a:rPr>
              <a:t>Multi-publication distribution</a:t>
            </a:r>
            <a:endParaRPr lang="en-US" sz="860" dirty="0"/>
          </a:p>
        </p:txBody>
      </p:sp>
      <p:sp>
        <p:nvSpPr>
          <p:cNvPr id="30" name="Shape 28"/>
          <p:cNvSpPr/>
          <p:nvPr/>
        </p:nvSpPr>
        <p:spPr>
          <a:xfrm>
            <a:off x="3438144" y="4389120"/>
            <a:ext cx="91440" cy="91440"/>
          </a:xfrm>
          <a:prstGeom prst="ellipse">
            <a:avLst/>
          </a:prstGeom>
          <a:solidFill>
            <a:srgbClr val="FFD6D8"/>
          </a:solidFill>
          <a:ln w="12700">
            <a:solidFill>
              <a:srgbClr val="FFD6D8"/>
            </a:solidFill>
            <a:prstDash val="solid"/>
          </a:ln>
        </p:spPr>
        <p:txBody>
          <a:bodyPr/>
          <a:p/>
        </p:txBody>
      </p:sp>
      <p:sp>
        <p:nvSpPr>
          <p:cNvPr id="31" name="Text 29"/>
          <p:cNvSpPr/>
          <p:nvPr/>
        </p:nvSpPr>
        <p:spPr>
          <a:xfrm>
            <a:off x="3602736" y="4315968"/>
            <a:ext cx="2212848" cy="274320"/>
          </a:xfrm>
          <a:prstGeom prst="rect">
            <a:avLst/>
          </a:prstGeom>
          <a:noFill/>
          <a:ln/>
        </p:spPr>
        <p:txBody>
          <a:bodyPr wrap="square" lIns="0" tIns="0" rIns="0" bIns="0" rtlCol="0" anchor="ctr"/>
          <a:lstStyle/>
          <a:p>
            <a:pPr marL="0" indent="0">
              <a:buNone/>
            </a:pPr>
            <a:r>
              <a:rPr lang="en-US" sz="1400" dirty="0">
                <a:solidFill>
                  <a:srgbClr val="FFFFFF"/>
                </a:solidFill>
                <a:latin typeface="Century Gothic"/>
              </a:rPr>
              <a:t>Journalist relations</a:t>
            </a:r>
            <a:endParaRPr lang="en-US" sz="860" dirty="0"/>
          </a:p>
        </p:txBody>
      </p:sp>
      <p:sp>
        <p:nvSpPr>
          <p:cNvPr id="32" name="Shape 30"/>
          <p:cNvSpPr/>
          <p:nvPr/>
        </p:nvSpPr>
        <p:spPr>
          <a:xfrm>
            <a:off x="3438144" y="4718304"/>
            <a:ext cx="91440" cy="91440"/>
          </a:xfrm>
          <a:prstGeom prst="ellipse">
            <a:avLst/>
          </a:prstGeom>
          <a:solidFill>
            <a:srgbClr val="FFD6D8"/>
          </a:solidFill>
          <a:ln w="12700">
            <a:solidFill>
              <a:srgbClr val="FFD6D8"/>
            </a:solidFill>
            <a:prstDash val="solid"/>
          </a:ln>
        </p:spPr>
        <p:txBody>
          <a:bodyPr/>
          <a:p/>
        </p:txBody>
      </p:sp>
      <p:sp>
        <p:nvSpPr>
          <p:cNvPr id="33" name="Text 31"/>
          <p:cNvSpPr/>
          <p:nvPr/>
        </p:nvSpPr>
        <p:spPr>
          <a:xfrm>
            <a:off x="3602736" y="4645152"/>
            <a:ext cx="2212848" cy="274320"/>
          </a:xfrm>
          <a:prstGeom prst="rect">
            <a:avLst/>
          </a:prstGeom>
          <a:noFill/>
          <a:ln/>
        </p:spPr>
        <p:txBody>
          <a:bodyPr wrap="square" lIns="0" tIns="0" rIns="0" bIns="0" rtlCol="0" anchor="ctr"/>
          <a:lstStyle/>
          <a:p>
            <a:pPr marL="0" indent="0">
              <a:buNone/>
            </a:pPr>
            <a:r>
              <a:rPr lang="en-US" sz="1400" dirty="0">
                <a:solidFill>
                  <a:srgbClr val="FFFFFF"/>
                </a:solidFill>
                <a:latin typeface="Century Gothic"/>
              </a:rPr>
              <a:t>Monthly analytics report</a:t>
            </a:r>
            <a:endParaRPr lang="en-US" sz="860" dirty="0"/>
          </a:p>
        </p:txBody>
      </p:sp>
      <p:sp>
        <p:nvSpPr>
          <p:cNvPr id="34" name="Shape 32"/>
          <p:cNvSpPr/>
          <p:nvPr/>
        </p:nvSpPr>
        <p:spPr>
          <a:xfrm>
            <a:off x="6135624" y="1828800"/>
            <a:ext cx="2724912" cy="3063240"/>
          </a:xfrm>
          <a:prstGeom prst="roundRect">
            <a:avLst>
              <a:gd name="adj" fmla="val 4027"/>
            </a:avLst>
          </a:prstGeom>
          <a:solidFill>
            <a:srgbClr val="252540"/>
          </a:solidFill>
          <a:ln w="12700">
            <a:solidFill>
              <a:srgbClr val="383860"/>
            </a:solidFill>
            <a:prstDash val="solid"/>
          </a:ln>
          <a:effectLst>
            <a:outerShdw blurRad="127000" dist="38100" dir="2700000" algn="bl" rotWithShape="0">
              <a:srgbClr val="000000">
                <a:alpha val="13000"/>
              </a:srgbClr>
            </a:outerShdw>
          </a:effectLst>
        </p:spPr>
        <p:txBody>
          <a:bodyPr/>
          <a:p/>
        </p:txBody>
      </p:sp>
      <p:sp>
        <p:nvSpPr>
          <p:cNvPr id="35" name="Shape 33"/>
          <p:cNvSpPr/>
          <p:nvPr/>
        </p:nvSpPr>
        <p:spPr>
          <a:xfrm>
            <a:off x="6300216" y="1993392"/>
            <a:ext cx="822960" cy="219456"/>
          </a:xfrm>
          <a:prstGeom prst="roundRect">
            <a:avLst>
              <a:gd name="adj" fmla="val 20833"/>
            </a:avLst>
          </a:prstGeom>
          <a:solidFill>
            <a:srgbClr val="2A2A4A"/>
          </a:solidFill>
          <a:ln w="12700">
            <a:solidFill>
              <a:srgbClr val="2A2A4A"/>
            </a:solidFill>
            <a:prstDash val="solid"/>
          </a:ln>
        </p:spPr>
        <p:txBody>
          <a:bodyPr/>
          <a:p/>
        </p:txBody>
      </p:sp>
      <p:sp>
        <p:nvSpPr>
          <p:cNvPr id="36" name="Text 34"/>
          <p:cNvSpPr/>
          <p:nvPr/>
        </p:nvSpPr>
        <p:spPr>
          <a:xfrm>
            <a:off x="6300216" y="1993392"/>
            <a:ext cx="822960" cy="219456"/>
          </a:xfrm>
          <a:prstGeom prst="rect">
            <a:avLst/>
          </a:prstGeom>
          <a:noFill/>
          <a:ln/>
        </p:spPr>
        <p:txBody>
          <a:bodyPr wrap="square" lIns="0" tIns="0" rIns="0" bIns="0" rtlCol="0" anchor="ctr"/>
          <a:lstStyle/>
          <a:p>
            <a:pPr marL="0" indent="0" algn="ctr">
              <a:buNone/>
            </a:pPr>
            <a:r>
              <a:rPr lang="en-US" sz="1400" b="1" dirty="0">
                <a:solidFill>
                  <a:srgbClr val="FFFFFF"/>
                </a:solidFill>
                <a:latin typeface="Century Gothic"/>
              </a:rPr>
              <a:t>ENTERPRISE</a:t>
            </a:r>
            <a:endParaRPr lang="en-US" sz="708" dirty="0"/>
          </a:p>
        </p:txBody>
      </p:sp>
      <p:sp>
        <p:nvSpPr>
          <p:cNvPr id="37" name="Text 35"/>
          <p:cNvSpPr/>
          <p:nvPr/>
        </p:nvSpPr>
        <p:spPr>
          <a:xfrm>
            <a:off x="6300216" y="2304288"/>
            <a:ext cx="2377440" cy="292608"/>
          </a:xfrm>
          <a:prstGeom prst="rect">
            <a:avLst/>
          </a:prstGeom>
          <a:noFill/>
          <a:ln/>
        </p:spPr>
        <p:txBody>
          <a:bodyPr wrap="square" lIns="0" tIns="0" rIns="0" bIns="0" rtlCol="0" anchor="ctr"/>
          <a:lstStyle/>
          <a:p>
            <a:pPr marL="0" indent="0">
              <a:buNone/>
            </a:pPr>
            <a:r>
              <a:rPr lang="en-US" sz="1674" b="1" dirty="0">
                <a:solidFill>
                  <a:srgbClr val="FFFFFF"/>
                </a:solidFill>
                <a:latin typeface="Century Gothic"/>
              </a:rPr>
              <a:t>INTEGRATED PR</a:t>
            </a:r>
            <a:endParaRPr lang="en-US" sz="1214" dirty="0"/>
          </a:p>
        </p:txBody>
      </p:sp>
      <p:sp>
        <p:nvSpPr>
          <p:cNvPr id="38" name="Text 36"/>
          <p:cNvSpPr/>
          <p:nvPr/>
        </p:nvSpPr>
        <p:spPr>
          <a:xfrm>
            <a:off x="6300216" y="2633472"/>
            <a:ext cx="2377440" cy="438912"/>
          </a:xfrm>
          <a:prstGeom prst="rect">
            <a:avLst/>
          </a:prstGeom>
          <a:noFill/>
          <a:ln/>
        </p:spPr>
        <p:txBody>
          <a:bodyPr wrap="square" lIns="0" tIns="0" rIns="0" bIns="0" rtlCol="0" anchor="ctr"/>
          <a:lstStyle/>
          <a:p>
            <a:pPr marL="0" indent="0">
              <a:buNone/>
            </a:pPr>
            <a:r>
              <a:rPr lang="en-US" sz="2400" b="1" dirty="0">
                <a:solidFill>
                  <a:srgbClr val="E63946"/>
                </a:solidFill>
                <a:latin typeface="Century Gothic"/>
              </a:rPr>
              <a:t>$3,499</a:t>
            </a:r>
            <a:endParaRPr lang="en-US" sz="2631" dirty="0"/>
          </a:p>
        </p:txBody>
      </p:sp>
      <p:sp>
        <p:nvSpPr>
          <p:cNvPr id="39" name="Text 37"/>
          <p:cNvSpPr/>
          <p:nvPr/>
        </p:nvSpPr>
        <p:spPr>
          <a:xfrm>
            <a:off x="6300216" y="3108960"/>
            <a:ext cx="2377440" cy="475488"/>
          </a:xfrm>
          <a:prstGeom prst="rect">
            <a:avLst/>
          </a:prstGeom>
          <a:noFill/>
          <a:ln/>
        </p:spPr>
        <p:txBody>
          <a:bodyPr wrap="square" lIns="0" tIns="0" rIns="0" bIns="0" rtlCol="0" anchor="ctr"/>
          <a:lstStyle/>
          <a:p>
            <a:pPr marL="0" indent="0">
              <a:lnSpc>
                <a:spcPct val="135000"/>
              </a:lnSpc>
              <a:buNone/>
            </a:pPr>
            <a:r>
              <a:rPr lang="en-US" sz="1400" dirty="0">
                <a:solidFill>
                  <a:srgbClr val="9CA3AF"/>
                </a:solidFill>
                <a:latin typeface="Century Gothic"/>
              </a:rPr>
              <a:t>Enterprise reputation management across digital and print.</a:t>
            </a:r>
            <a:endParaRPr lang="en-US" sz="860" dirty="0"/>
          </a:p>
        </p:txBody>
      </p:sp>
      <p:sp>
        <p:nvSpPr>
          <p:cNvPr id="40" name="Shape 38"/>
          <p:cNvSpPr/>
          <p:nvPr/>
        </p:nvSpPr>
        <p:spPr>
          <a:xfrm>
            <a:off x="6300216" y="3730752"/>
            <a:ext cx="91440" cy="91440"/>
          </a:xfrm>
          <a:prstGeom prst="ellipse">
            <a:avLst/>
          </a:prstGeom>
          <a:solidFill>
            <a:srgbClr val="E63946"/>
          </a:solidFill>
          <a:ln w="12700">
            <a:solidFill>
              <a:srgbClr val="E63946"/>
            </a:solidFill>
            <a:prstDash val="solid"/>
          </a:ln>
        </p:spPr>
        <p:txBody>
          <a:bodyPr/>
          <a:p/>
        </p:txBody>
      </p:sp>
      <p:sp>
        <p:nvSpPr>
          <p:cNvPr id="41" name="Text 39"/>
          <p:cNvSpPr/>
          <p:nvPr/>
        </p:nvSpPr>
        <p:spPr>
          <a:xfrm>
            <a:off x="6464808" y="3657600"/>
            <a:ext cx="2212848"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Reputation management system</a:t>
            </a:r>
            <a:endParaRPr lang="en-US" sz="860" dirty="0"/>
          </a:p>
        </p:txBody>
      </p:sp>
      <p:sp>
        <p:nvSpPr>
          <p:cNvPr id="42" name="Shape 40"/>
          <p:cNvSpPr/>
          <p:nvPr/>
        </p:nvSpPr>
        <p:spPr>
          <a:xfrm>
            <a:off x="6300216" y="4059936"/>
            <a:ext cx="91440" cy="91440"/>
          </a:xfrm>
          <a:prstGeom prst="ellipse">
            <a:avLst/>
          </a:prstGeom>
          <a:solidFill>
            <a:srgbClr val="E63946"/>
          </a:solidFill>
          <a:ln w="12700">
            <a:solidFill>
              <a:srgbClr val="E63946"/>
            </a:solidFill>
            <a:prstDash val="solid"/>
          </a:ln>
        </p:spPr>
        <p:txBody>
          <a:bodyPr/>
          <a:p/>
        </p:txBody>
      </p:sp>
      <p:sp>
        <p:nvSpPr>
          <p:cNvPr id="43" name="Text 41"/>
          <p:cNvSpPr/>
          <p:nvPr/>
        </p:nvSpPr>
        <p:spPr>
          <a:xfrm>
            <a:off x="6464808" y="3986784"/>
            <a:ext cx="2212848"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Pan-African coverage</a:t>
            </a:r>
            <a:endParaRPr lang="en-US" sz="860" dirty="0"/>
          </a:p>
        </p:txBody>
      </p:sp>
      <p:sp>
        <p:nvSpPr>
          <p:cNvPr id="44" name="Shape 42"/>
          <p:cNvSpPr/>
          <p:nvPr/>
        </p:nvSpPr>
        <p:spPr>
          <a:xfrm>
            <a:off x="6300216" y="4389120"/>
            <a:ext cx="91440" cy="91440"/>
          </a:xfrm>
          <a:prstGeom prst="ellipse">
            <a:avLst/>
          </a:prstGeom>
          <a:solidFill>
            <a:srgbClr val="E63946"/>
          </a:solidFill>
          <a:ln w="12700">
            <a:solidFill>
              <a:srgbClr val="E63946"/>
            </a:solidFill>
            <a:prstDash val="solid"/>
          </a:ln>
        </p:spPr>
        <p:txBody>
          <a:bodyPr/>
          <a:p/>
        </p:txBody>
      </p:sp>
      <p:sp>
        <p:nvSpPr>
          <p:cNvPr id="45" name="Text 43"/>
          <p:cNvSpPr/>
          <p:nvPr/>
        </p:nvSpPr>
        <p:spPr>
          <a:xfrm>
            <a:off x="6464808" y="4315968"/>
            <a:ext cx="2212848"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Executive profiling</a:t>
            </a:r>
            <a:endParaRPr lang="en-US" sz="860" dirty="0"/>
          </a:p>
        </p:txBody>
      </p:sp>
      <p:sp>
        <p:nvSpPr>
          <p:cNvPr id="46" name="Shape 44"/>
          <p:cNvSpPr/>
          <p:nvPr/>
        </p:nvSpPr>
        <p:spPr>
          <a:xfrm>
            <a:off x="6300216" y="4718304"/>
            <a:ext cx="91440" cy="91440"/>
          </a:xfrm>
          <a:prstGeom prst="ellipse">
            <a:avLst/>
          </a:prstGeom>
          <a:solidFill>
            <a:srgbClr val="E63946"/>
          </a:solidFill>
          <a:ln w="12700">
            <a:solidFill>
              <a:srgbClr val="E63946"/>
            </a:solidFill>
            <a:prstDash val="solid"/>
          </a:ln>
        </p:spPr>
        <p:txBody>
          <a:bodyPr/>
          <a:p/>
        </p:txBody>
      </p:sp>
      <p:sp>
        <p:nvSpPr>
          <p:cNvPr id="47" name="Text 45"/>
          <p:cNvSpPr/>
          <p:nvPr/>
        </p:nvSpPr>
        <p:spPr>
          <a:xfrm>
            <a:off x="6464808" y="4645152"/>
            <a:ext cx="2212848"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Dedicated PR manager</a:t>
            </a:r>
            <a:endParaRPr lang="en-US" sz="860" dirty="0"/>
          </a:p>
        </p:txBody>
      </p:sp>
      <p:sp>
        <p:nvSpPr>
          <p:cNvPr id="48" name="Shape 46"/>
          <p:cNvSpPr/>
          <p:nvPr/>
        </p:nvSpPr>
        <p:spPr>
          <a:xfrm>
            <a:off x="6300216" y="5047488"/>
            <a:ext cx="91440" cy="91440"/>
          </a:xfrm>
          <a:prstGeom prst="ellipse">
            <a:avLst/>
          </a:prstGeom>
          <a:solidFill>
            <a:srgbClr val="E63946"/>
          </a:solidFill>
          <a:ln w="12700">
            <a:solidFill>
              <a:srgbClr val="E63946"/>
            </a:solidFill>
            <a:prstDash val="solid"/>
          </a:ln>
        </p:spPr>
        <p:txBody>
          <a:bodyPr/>
          <a:p/>
        </p:txBody>
      </p:sp>
      <p:sp>
        <p:nvSpPr>
          <p:cNvPr id="49" name="Text 47"/>
          <p:cNvSpPr/>
          <p:nvPr/>
        </p:nvSpPr>
        <p:spPr>
          <a:xfrm>
            <a:off x="6464808" y="4974336"/>
            <a:ext cx="2212848" cy="274320"/>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Corporate communications</a:t>
            </a:r>
            <a:endParaRPr lang="en-US" sz="860" dirty="0"/>
          </a:p>
        </p:txBody>
      </p:sp>
      <p:sp>
        <p:nvSpPr>
          <p:cNvPr id="50" name="Shape 48"/>
          <p:cNvSpPr/>
          <p:nvPr/>
        </p:nvSpPr>
        <p:spPr>
          <a:xfrm>
            <a:off x="0" y="4919472"/>
            <a:ext cx="9144000" cy="224028"/>
          </a:xfrm>
          <a:prstGeom prst="rect">
            <a:avLst/>
          </a:prstGeom>
          <a:solidFill>
            <a:srgbClr val="161628"/>
          </a:solidFill>
          <a:ln w="12700">
            <a:solidFill>
              <a:srgbClr val="161628"/>
            </a:solidFill>
            <a:prstDash val="solid"/>
          </a:ln>
        </p:spPr>
        <p:txBody>
          <a:bodyPr/>
          <a:p/>
        </p:txBody>
      </p:sp>
      <p:sp>
        <p:nvSpPr>
          <p:cNvPr id="51" name="Text 49"/>
          <p:cNvSpPr/>
          <p:nvPr/>
        </p:nvSpPr>
        <p:spPr>
          <a:xfrm>
            <a:off x="411480" y="4892040"/>
            <a:ext cx="6400800" cy="251460"/>
          </a:xfrm>
          <a:prstGeom prst="rect">
            <a:avLst/>
          </a:prstGeom>
          <a:noFill/>
          <a:ln/>
        </p:spPr>
        <p:txBody>
          <a:bodyPr wrap="square" lIns="0" tIns="0" rIns="0" bIns="0" rtlCol="0" anchor="ctr"/>
          <a:lstStyle/>
          <a:p>
            <a:pPr marL="0" indent="0" algn="l">
              <a:buNone/>
            </a:pPr>
            <a:r>
              <a:rPr lang="en-US" sz="1400" dirty="0">
                <a:solidFill>
                  <a:srgbClr val="555577"/>
                </a:solidFill>
                <a:latin typeface="Century Gothic"/>
              </a:rPr>
              <a:t>adspaces.co.zw  ·  info@adspaces.co.zw  ·  Harare, Zimbabwe</a:t>
            </a:r>
            <a:endParaRPr lang="en-US" sz="708"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4F8"/>
        </a:solidFill>
        <a:effectLst/>
      </p:bgPr>
    </p:bg>
    <p:spTree>
      <p:nvGrpSpPr>
        <p:cNvPr id="1" name=""/>
        <p:cNvGrpSpPr/>
        <p:nvPr/>
      </p:nvGrpSpPr>
      <p:grpSpPr>
        <a:xfrm>
          <a:off x="0" y="0"/>
          <a:ext cx="0" cy="0"/>
          <a:chOff x="0" y="0"/>
          <a:chExt cx="0" cy="0"/>
        </a:xfrm>
      </p:grpSpPr>
      <p:sp>
        <p:nvSpPr>
          <p:cNvPr id="2" name="Shape 0"/>
          <p:cNvSpPr/>
          <p:nvPr/>
        </p:nvSpPr>
        <p:spPr>
          <a:xfrm>
            <a:off x="411480" y="274320"/>
            <a:ext cx="1280160" cy="246888"/>
          </a:xfrm>
          <a:prstGeom prst="roundRect">
            <a:avLst>
              <a:gd name="adj" fmla="val 14815"/>
            </a:avLst>
          </a:prstGeom>
          <a:solidFill>
            <a:srgbClr val="E63946"/>
          </a:solidFill>
          <a:ln w="12700">
            <a:solidFill>
              <a:srgbClr val="E63946"/>
            </a:solidFill>
            <a:prstDash val="solid"/>
          </a:ln>
        </p:spPr>
        <p:txBody>
          <a:bodyPr/>
          <a:p/>
        </p:txBody>
      </p:sp>
      <p:sp>
        <p:nvSpPr>
          <p:cNvPr id="3" name="Text 1"/>
          <p:cNvSpPr/>
          <p:nvPr/>
        </p:nvSpPr>
        <p:spPr>
          <a:xfrm>
            <a:off x="411480" y="274320"/>
            <a:ext cx="1280160" cy="246888"/>
          </a:xfrm>
          <a:prstGeom prst="rect">
            <a:avLst/>
          </a:prstGeom>
          <a:noFill/>
          <a:ln/>
        </p:spPr>
        <p:txBody>
          <a:bodyPr wrap="square" lIns="0" tIns="0" rIns="0" bIns="0" rtlCol="0" anchor="ctr"/>
          <a:lstStyle/>
          <a:p>
            <a:pPr marL="0" indent="0" algn="ctr">
              <a:buNone/>
            </a:pPr>
            <a:r>
              <a:rPr lang="en-US" sz="2400" b="1" kern="0" spc="150" dirty="0">
                <a:solidFill>
                  <a:srgbClr val="FFFFFF"/>
                </a:solidFill>
                <a:latin typeface="Century Gothic"/>
              </a:rPr>
              <a:t>PACKAGES</a:t>
            </a:r>
            <a:endParaRPr lang="en-US" sz="708" dirty="0"/>
          </a:p>
        </p:txBody>
      </p:sp>
      <p:sp>
        <p:nvSpPr>
          <p:cNvPr id="4" name="Text 2"/>
          <p:cNvSpPr/>
          <p:nvPr/>
        </p:nvSpPr>
        <p:spPr>
          <a:xfrm>
            <a:off x="411480" y="640080"/>
            <a:ext cx="8321040" cy="457200"/>
          </a:xfrm>
          <a:prstGeom prst="rect">
            <a:avLst/>
          </a:prstGeom>
          <a:noFill/>
          <a:ln/>
        </p:spPr>
        <p:txBody>
          <a:bodyPr wrap="square" lIns="0" tIns="0" rIns="0" bIns="0" rtlCol="0" anchor="ctr"/>
          <a:lstStyle/>
          <a:p>
            <a:pPr marL="0" indent="0">
              <a:buNone/>
            </a:pPr>
            <a:r>
              <a:rPr lang="en-US" sz="3600" b="1" dirty="0">
                <a:solidFill>
                  <a:srgbClr val="0D0D0D"/>
                </a:solidFill>
                <a:latin typeface="Century Gothic"/>
              </a:rPr>
              <a:t>Business Visibility Packages</a:t>
            </a:r>
            <a:endParaRPr lang="en-US" sz="2834" dirty="0"/>
          </a:p>
        </p:txBody>
      </p:sp>
      <p:sp>
        <p:nvSpPr>
          <p:cNvPr id="5" name="Text 3"/>
          <p:cNvSpPr/>
          <p:nvPr/>
        </p:nvSpPr>
        <p:spPr>
          <a:xfrm>
            <a:off x="411480" y="1143000"/>
            <a:ext cx="8321040" cy="274320"/>
          </a:xfrm>
          <a:prstGeom prst="rect">
            <a:avLst/>
          </a:prstGeom>
          <a:noFill/>
          <a:ln/>
        </p:spPr>
        <p:txBody>
          <a:bodyPr wrap="square" lIns="0" tIns="0" rIns="0" bIns="0" rtlCol="0" anchor="ctr"/>
          <a:lstStyle/>
          <a:p>
            <a:pPr marL="0" indent="0">
              <a:buNone/>
            </a:pPr>
            <a:r>
              <a:rPr lang="en-US" sz="2400" i="1" dirty="0">
                <a:solidFill>
                  <a:srgbClr val="64748B"/>
                </a:solidFill>
                <a:latin typeface="Century Gothic"/>
              </a:rPr>
              <a:t>Scalable campaign packages designed for each stage of business growth.</a:t>
            </a:r>
            <a:endParaRPr lang="en-US" sz="1163" dirty="0"/>
          </a:p>
        </p:txBody>
      </p:sp>
      <p:sp>
        <p:nvSpPr>
          <p:cNvPr id="6" name="Shape 4"/>
          <p:cNvSpPr/>
          <p:nvPr/>
        </p:nvSpPr>
        <p:spPr>
          <a:xfrm>
            <a:off x="411480" y="1536192"/>
            <a:ext cx="2724912" cy="3200400"/>
          </a:xfrm>
          <a:prstGeom prst="roundRect">
            <a:avLst>
              <a:gd name="adj" fmla="val 4027"/>
            </a:avLst>
          </a:prstGeom>
          <a:solidFill>
            <a:srgbClr val="FFFFFF"/>
          </a:solidFill>
          <a:ln w="12700">
            <a:solidFill>
              <a:srgbClr val="E0E4EF"/>
            </a:solidFill>
            <a:prstDash val="solid"/>
          </a:ln>
          <a:effectLst>
            <a:outerShdw blurRad="127000" dist="38100" dir="2700000" algn="bl" rotWithShape="0">
              <a:srgbClr val="000000">
                <a:alpha val="13000"/>
              </a:srgbClr>
            </a:outerShdw>
          </a:effectLst>
        </p:spPr>
        <p:txBody>
          <a:bodyPr/>
          <a:p/>
        </p:txBody>
      </p:sp>
      <p:sp>
        <p:nvSpPr>
          <p:cNvPr id="7" name="Shape 5"/>
          <p:cNvSpPr/>
          <p:nvPr/>
        </p:nvSpPr>
        <p:spPr>
          <a:xfrm>
            <a:off x="594360" y="1737360"/>
            <a:ext cx="201168" cy="201168"/>
          </a:xfrm>
          <a:prstGeom prst="ellipse">
            <a:avLst/>
          </a:prstGeom>
          <a:solidFill>
            <a:srgbClr val="3B82F6"/>
          </a:solidFill>
          <a:ln w="12700">
            <a:solidFill>
              <a:srgbClr val="3B82F6"/>
            </a:solidFill>
            <a:prstDash val="solid"/>
          </a:ln>
        </p:spPr>
        <p:txBody>
          <a:bodyPr/>
          <a:p/>
        </p:txBody>
      </p:sp>
      <p:sp>
        <p:nvSpPr>
          <p:cNvPr id="8" name="Text 6"/>
          <p:cNvSpPr/>
          <p:nvPr/>
        </p:nvSpPr>
        <p:spPr>
          <a:xfrm>
            <a:off x="886968" y="1719072"/>
            <a:ext cx="2103120" cy="256032"/>
          </a:xfrm>
          <a:prstGeom prst="rect">
            <a:avLst/>
          </a:prstGeom>
          <a:noFill/>
          <a:ln/>
        </p:spPr>
        <p:txBody>
          <a:bodyPr wrap="square" lIns="0" tIns="0" rIns="0" bIns="0" rtlCol="0" anchor="ctr"/>
          <a:lstStyle/>
          <a:p>
            <a:pPr marL="0" indent="0" algn="l">
              <a:buNone/>
            </a:pPr>
            <a:r>
              <a:rPr lang="en-US" sz="1400" b="1" kern="0" spc="100" dirty="0">
                <a:solidFill>
                  <a:srgbClr val="0D0D0D"/>
                </a:solidFill>
                <a:latin typeface="Century Gothic"/>
              </a:rPr>
              <a:t>STARTER</a:t>
            </a:r>
            <a:endParaRPr lang="en-US" sz="1012" dirty="0"/>
          </a:p>
        </p:txBody>
      </p:sp>
      <p:sp>
        <p:nvSpPr>
          <p:cNvPr id="9" name="Text 7"/>
          <p:cNvSpPr/>
          <p:nvPr/>
        </p:nvSpPr>
        <p:spPr>
          <a:xfrm>
            <a:off x="576072" y="2029968"/>
            <a:ext cx="1554480" cy="502920"/>
          </a:xfrm>
          <a:prstGeom prst="rect">
            <a:avLst/>
          </a:prstGeom>
          <a:noFill/>
          <a:ln/>
        </p:spPr>
        <p:txBody>
          <a:bodyPr wrap="square" lIns="0" tIns="0" rIns="0" bIns="0" rtlCol="0" anchor="ctr"/>
          <a:lstStyle/>
          <a:p>
            <a:pPr marL="0" indent="0">
              <a:buNone/>
            </a:pPr>
            <a:r>
              <a:rPr lang="en-US" sz="2400" b="1" dirty="0">
                <a:solidFill>
                  <a:srgbClr val="3B82F6"/>
                </a:solidFill>
                <a:latin typeface="Century Gothic"/>
              </a:rPr>
              <a:t>$99</a:t>
            </a:r>
            <a:endParaRPr lang="en-US" sz="3036" dirty="0"/>
          </a:p>
        </p:txBody>
      </p:sp>
      <p:sp>
        <p:nvSpPr>
          <p:cNvPr id="10" name="Text 8"/>
          <p:cNvSpPr/>
          <p:nvPr/>
        </p:nvSpPr>
        <p:spPr>
          <a:xfrm>
            <a:off x="1600200" y="2304288"/>
            <a:ext cx="914400" cy="256032"/>
          </a:xfrm>
          <a:prstGeom prst="rect">
            <a:avLst/>
          </a:prstGeom>
          <a:noFill/>
          <a:ln/>
        </p:spPr>
        <p:txBody>
          <a:bodyPr wrap="square" lIns="0" tIns="0" rIns="0" bIns="0" rtlCol="0" anchor="ctr"/>
          <a:lstStyle/>
          <a:p>
            <a:pPr marL="0" indent="0">
              <a:buNone/>
            </a:pPr>
            <a:r>
              <a:rPr lang="en-US" sz="1535" dirty="0">
                <a:solidFill>
                  <a:srgbClr val="64748B"/>
                </a:solidFill>
                <a:latin typeface="Century Gothic"/>
              </a:rPr>
              <a:t>/ month</a:t>
            </a:r>
            <a:endParaRPr lang="en-US" sz="1113" dirty="0"/>
          </a:p>
        </p:txBody>
      </p:sp>
      <p:sp>
        <p:nvSpPr>
          <p:cNvPr id="11" name="Shape 9"/>
          <p:cNvSpPr/>
          <p:nvPr/>
        </p:nvSpPr>
        <p:spPr>
          <a:xfrm>
            <a:off x="576072" y="2615184"/>
            <a:ext cx="2395728" cy="16459"/>
          </a:xfrm>
          <a:prstGeom prst="rect">
            <a:avLst/>
          </a:prstGeom>
          <a:solidFill>
            <a:srgbClr val="E0E4EF"/>
          </a:solidFill>
          <a:ln w="12700">
            <a:solidFill>
              <a:srgbClr val="E0E4EF"/>
            </a:solidFill>
            <a:prstDash val="solid"/>
          </a:ln>
        </p:spPr>
        <p:txBody>
          <a:bodyPr/>
          <a:p/>
        </p:txBody>
      </p:sp>
      <p:sp>
        <p:nvSpPr>
          <p:cNvPr id="13" name="Text 11"/>
          <p:cNvSpPr/>
          <p:nvPr/>
        </p:nvSpPr>
        <p:spPr>
          <a:xfrm>
            <a:off x="740664" y="2688336"/>
            <a:ext cx="2212848" cy="292608"/>
          </a:xfrm>
          <a:prstGeom prst="rect">
            <a:avLst/>
          </a:prstGeom>
          <a:noFill/>
          <a:ln/>
        </p:spPr>
        <p:txBody>
          <a:bodyPr wrap="square" lIns="0" tIns="0" rIns="0" bIns="0" rtlCol="0" anchor="ctr"/>
          <a:lstStyle/>
          <a:p>
            <a:pPr marL="0" indent="0">
              <a:buNone/>
            </a:pPr>
            <a:endParaRPr lang="en-US" sz="911" dirty="0"/>
          </a:p>
        </p:txBody>
      </p:sp>
      <p:sp>
        <p:nvSpPr>
          <p:cNvPr id="14" name="Shape 12"/>
          <p:cNvSpPr/>
          <p:nvPr/>
        </p:nvSpPr>
        <p:spPr>
          <a:xfrm>
            <a:off x="576072" y="3108960"/>
            <a:ext cx="91440" cy="91440"/>
          </a:xfrm>
          <a:prstGeom prst="ellipse">
            <a:avLst/>
          </a:prstGeom>
          <a:solidFill>
            <a:srgbClr val="3B82F6"/>
          </a:solidFill>
          <a:ln w="12700">
            <a:solidFill>
              <a:srgbClr val="3B82F6"/>
            </a:solidFill>
            <a:prstDash val="solid"/>
          </a:ln>
        </p:spPr>
        <p:txBody>
          <a:bodyPr/>
          <a:p/>
        </p:txBody>
      </p:sp>
      <p:sp>
        <p:nvSpPr>
          <p:cNvPr id="15" name="Text 13"/>
          <p:cNvSpPr/>
          <p:nvPr/>
        </p:nvSpPr>
        <p:spPr>
          <a:xfrm>
            <a:off x="740664" y="3026664"/>
            <a:ext cx="2212848" cy="292608"/>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Email marketing: 150K reach</a:t>
            </a:r>
            <a:endParaRPr lang="en-US" sz="911" dirty="0"/>
          </a:p>
        </p:txBody>
      </p:sp>
      <p:sp>
        <p:nvSpPr>
          <p:cNvPr id="16" name="Shape 14"/>
          <p:cNvSpPr/>
          <p:nvPr/>
        </p:nvSpPr>
        <p:spPr>
          <a:xfrm>
            <a:off x="576072" y="3447288"/>
            <a:ext cx="91440" cy="91440"/>
          </a:xfrm>
          <a:prstGeom prst="ellipse">
            <a:avLst/>
          </a:prstGeom>
          <a:solidFill>
            <a:srgbClr val="3B82F6"/>
          </a:solidFill>
          <a:ln w="12700">
            <a:solidFill>
              <a:srgbClr val="3B82F6"/>
            </a:solidFill>
            <a:prstDash val="solid"/>
          </a:ln>
        </p:spPr>
        <p:txBody>
          <a:bodyPr/>
          <a:p/>
        </p:txBody>
      </p:sp>
      <p:sp>
        <p:nvSpPr>
          <p:cNvPr id="17" name="Text 15"/>
          <p:cNvSpPr/>
          <p:nvPr/>
        </p:nvSpPr>
        <p:spPr>
          <a:xfrm>
            <a:off x="740664" y="3364992"/>
            <a:ext cx="2212848" cy="292608"/>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WhatsApp channels and groups</a:t>
            </a:r>
            <a:endParaRPr lang="en-US" sz="911" dirty="0"/>
          </a:p>
        </p:txBody>
      </p:sp>
      <p:sp>
        <p:nvSpPr>
          <p:cNvPr id="18" name="Shape 16"/>
          <p:cNvSpPr/>
          <p:nvPr/>
        </p:nvSpPr>
        <p:spPr>
          <a:xfrm>
            <a:off x="576072" y="3785616"/>
            <a:ext cx="91440" cy="91440"/>
          </a:xfrm>
          <a:prstGeom prst="ellipse">
            <a:avLst/>
          </a:prstGeom>
          <a:solidFill>
            <a:srgbClr val="3B82F6"/>
          </a:solidFill>
          <a:ln w="12700">
            <a:solidFill>
              <a:srgbClr val="3B82F6"/>
            </a:solidFill>
            <a:prstDash val="solid"/>
          </a:ln>
        </p:spPr>
        <p:txBody>
          <a:bodyPr/>
          <a:p/>
        </p:txBody>
      </p:sp>
      <p:sp>
        <p:nvSpPr>
          <p:cNvPr id="19" name="Text 17"/>
          <p:cNvSpPr/>
          <p:nvPr/>
        </p:nvSpPr>
        <p:spPr>
          <a:xfrm>
            <a:off x="740664" y="3703320"/>
            <a:ext cx="2212848" cy="292608"/>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2 graphic designs</a:t>
            </a:r>
            <a:endParaRPr lang="en-US" sz="911" dirty="0"/>
          </a:p>
        </p:txBody>
      </p:sp>
      <p:sp>
        <p:nvSpPr>
          <p:cNvPr id="20" name="Shape 18"/>
          <p:cNvSpPr/>
          <p:nvPr/>
        </p:nvSpPr>
        <p:spPr>
          <a:xfrm>
            <a:off x="576072" y="4123944"/>
            <a:ext cx="91440" cy="91440"/>
          </a:xfrm>
          <a:prstGeom prst="ellipse">
            <a:avLst/>
          </a:prstGeom>
          <a:solidFill>
            <a:srgbClr val="3B82F6"/>
          </a:solidFill>
          <a:ln w="12700">
            <a:solidFill>
              <a:srgbClr val="3B82F6"/>
            </a:solidFill>
            <a:prstDash val="solid"/>
          </a:ln>
        </p:spPr>
        <p:txBody>
          <a:bodyPr/>
          <a:p/>
        </p:txBody>
      </p:sp>
      <p:sp>
        <p:nvSpPr>
          <p:cNvPr id="21" name="Text 19"/>
          <p:cNvSpPr/>
          <p:nvPr/>
        </p:nvSpPr>
        <p:spPr>
          <a:xfrm>
            <a:off x="740664" y="4041648"/>
            <a:ext cx="2212848" cy="292608"/>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Campaign report</a:t>
            </a:r>
            <a:endParaRPr lang="en-US" sz="911" dirty="0"/>
          </a:p>
        </p:txBody>
      </p:sp>
      <p:sp>
        <p:nvSpPr>
          <p:cNvPr id="22" name="Shape 20"/>
          <p:cNvSpPr/>
          <p:nvPr/>
        </p:nvSpPr>
        <p:spPr>
          <a:xfrm>
            <a:off x="576072" y="4462272"/>
            <a:ext cx="91440" cy="91440"/>
          </a:xfrm>
          <a:prstGeom prst="ellipse">
            <a:avLst/>
          </a:prstGeom>
          <a:solidFill>
            <a:srgbClr val="3B82F6"/>
          </a:solidFill>
          <a:ln w="12700">
            <a:solidFill>
              <a:srgbClr val="3B82F6"/>
            </a:solidFill>
            <a:prstDash val="solid"/>
          </a:ln>
        </p:spPr>
        <p:txBody>
          <a:bodyPr/>
          <a:p/>
        </p:txBody>
      </p:sp>
      <p:sp>
        <p:nvSpPr>
          <p:cNvPr id="23" name="Text 21"/>
          <p:cNvSpPr/>
          <p:nvPr/>
        </p:nvSpPr>
        <p:spPr>
          <a:xfrm>
            <a:off x="740664" y="4379976"/>
            <a:ext cx="2212848" cy="292608"/>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Free newspaper access</a:t>
            </a:r>
            <a:endParaRPr lang="en-US" sz="911" dirty="0"/>
          </a:p>
        </p:txBody>
      </p:sp>
      <p:sp>
        <p:nvSpPr>
          <p:cNvPr id="24" name="Shape 22"/>
          <p:cNvSpPr/>
          <p:nvPr/>
        </p:nvSpPr>
        <p:spPr>
          <a:xfrm>
            <a:off x="3273552" y="1536192"/>
            <a:ext cx="2724912" cy="3200400"/>
          </a:xfrm>
          <a:prstGeom prst="roundRect">
            <a:avLst>
              <a:gd name="adj" fmla="val 4027"/>
            </a:avLst>
          </a:prstGeom>
          <a:solidFill>
            <a:srgbClr val="1C1C2E"/>
          </a:solidFill>
          <a:ln w="12700">
            <a:solidFill>
              <a:srgbClr val="1C1C2E"/>
            </a:solidFill>
            <a:prstDash val="solid"/>
          </a:ln>
          <a:effectLst>
            <a:outerShdw blurRad="127000" dist="38100" dir="2700000" algn="bl" rotWithShape="0">
              <a:srgbClr val="000000">
                <a:alpha val="13000"/>
              </a:srgbClr>
            </a:outerShdw>
          </a:effectLst>
        </p:spPr>
        <p:txBody>
          <a:bodyPr/>
          <a:p/>
        </p:txBody>
      </p:sp>
      <p:sp>
        <p:nvSpPr>
          <p:cNvPr id="25" name="Shape 23"/>
          <p:cNvSpPr/>
          <p:nvPr/>
        </p:nvSpPr>
        <p:spPr>
          <a:xfrm>
            <a:off x="3456432" y="1737360"/>
            <a:ext cx="201168" cy="201168"/>
          </a:xfrm>
          <a:prstGeom prst="ellipse">
            <a:avLst/>
          </a:prstGeom>
          <a:solidFill>
            <a:srgbClr val="E63946"/>
          </a:solidFill>
          <a:ln w="12700">
            <a:solidFill>
              <a:srgbClr val="E63946"/>
            </a:solidFill>
            <a:prstDash val="solid"/>
          </a:ln>
        </p:spPr>
        <p:txBody>
          <a:bodyPr/>
          <a:p/>
        </p:txBody>
      </p:sp>
      <p:sp>
        <p:nvSpPr>
          <p:cNvPr id="26" name="Text 24"/>
          <p:cNvSpPr/>
          <p:nvPr/>
        </p:nvSpPr>
        <p:spPr>
          <a:xfrm>
            <a:off x="3749040" y="1719072"/>
            <a:ext cx="2103120" cy="256032"/>
          </a:xfrm>
          <a:prstGeom prst="rect">
            <a:avLst/>
          </a:prstGeom>
          <a:noFill/>
          <a:ln/>
        </p:spPr>
        <p:txBody>
          <a:bodyPr wrap="square" lIns="0" tIns="0" rIns="0" bIns="0" rtlCol="0" anchor="ctr"/>
          <a:lstStyle/>
          <a:p>
            <a:pPr marL="0" indent="0" algn="l">
              <a:buNone/>
            </a:pPr>
            <a:r>
              <a:rPr lang="en-US" sz="1400" b="1" kern="0" spc="100" dirty="0">
                <a:solidFill>
                  <a:srgbClr val="FFFFFF"/>
                </a:solidFill>
                <a:latin typeface="Century Gothic"/>
              </a:rPr>
              <a:t>PROFESSIONAL</a:t>
            </a:r>
            <a:endParaRPr lang="en-US" sz="1012" dirty="0"/>
          </a:p>
        </p:txBody>
      </p:sp>
      <p:sp>
        <p:nvSpPr>
          <p:cNvPr id="27" name="Text 25"/>
          <p:cNvSpPr/>
          <p:nvPr/>
        </p:nvSpPr>
        <p:spPr>
          <a:xfrm>
            <a:off x="3438144" y="2029968"/>
            <a:ext cx="1554480" cy="502920"/>
          </a:xfrm>
          <a:prstGeom prst="rect">
            <a:avLst/>
          </a:prstGeom>
          <a:noFill/>
          <a:ln/>
        </p:spPr>
        <p:txBody>
          <a:bodyPr wrap="square" lIns="0" tIns="0" rIns="0" bIns="0" rtlCol="0" anchor="ctr"/>
          <a:lstStyle/>
          <a:p>
            <a:pPr marL="0" indent="0">
              <a:buNone/>
            </a:pPr>
            <a:r>
              <a:rPr lang="en-US" sz="2400" b="1" dirty="0">
                <a:solidFill>
                  <a:srgbClr val="E63946"/>
                </a:solidFill>
                <a:latin typeface="Century Gothic"/>
              </a:rPr>
              <a:t>$199</a:t>
            </a:r>
            <a:endParaRPr lang="en-US" sz="3036" dirty="0"/>
          </a:p>
        </p:txBody>
      </p:sp>
      <p:sp>
        <p:nvSpPr>
          <p:cNvPr id="28" name="Text 26"/>
          <p:cNvSpPr/>
          <p:nvPr/>
        </p:nvSpPr>
        <p:spPr>
          <a:xfrm>
            <a:off x="4462272" y="2304288"/>
            <a:ext cx="914400" cy="256032"/>
          </a:xfrm>
          <a:prstGeom prst="rect">
            <a:avLst/>
          </a:prstGeom>
          <a:noFill/>
          <a:ln/>
        </p:spPr>
        <p:txBody>
          <a:bodyPr wrap="square" lIns="0" tIns="0" rIns="0" bIns="0" rtlCol="0" anchor="ctr"/>
          <a:lstStyle/>
          <a:p>
            <a:pPr marL="0" indent="0">
              <a:buNone/>
            </a:pPr>
            <a:r>
              <a:rPr lang="en-US" sz="1535" dirty="0">
                <a:solidFill>
                  <a:srgbClr val="9CA3AF"/>
                </a:solidFill>
                <a:latin typeface="Century Gothic"/>
              </a:rPr>
              <a:t>/ month</a:t>
            </a:r>
            <a:endParaRPr lang="en-US" sz="1113" dirty="0"/>
          </a:p>
        </p:txBody>
      </p:sp>
      <p:sp>
        <p:nvSpPr>
          <p:cNvPr id="29" name="Shape 27"/>
          <p:cNvSpPr/>
          <p:nvPr/>
        </p:nvSpPr>
        <p:spPr>
          <a:xfrm>
            <a:off x="3438144" y="2615184"/>
            <a:ext cx="2395728" cy="16459"/>
          </a:xfrm>
          <a:prstGeom prst="rect">
            <a:avLst/>
          </a:prstGeom>
          <a:solidFill>
            <a:srgbClr val="383860"/>
          </a:solidFill>
          <a:ln w="12700">
            <a:solidFill>
              <a:srgbClr val="383860"/>
            </a:solidFill>
            <a:prstDash val="solid"/>
          </a:ln>
        </p:spPr>
        <p:txBody>
          <a:bodyPr/>
          <a:p/>
        </p:txBody>
      </p:sp>
      <p:sp>
        <p:nvSpPr>
          <p:cNvPr id="30" name="Shape 28"/>
          <p:cNvSpPr/>
          <p:nvPr/>
        </p:nvSpPr>
        <p:spPr>
          <a:xfrm>
            <a:off x="3438144" y="2770632"/>
            <a:ext cx="91440" cy="91440"/>
          </a:xfrm>
          <a:prstGeom prst="ellipse">
            <a:avLst/>
          </a:prstGeom>
          <a:solidFill>
            <a:srgbClr val="E63946"/>
          </a:solidFill>
          <a:ln w="12700">
            <a:solidFill>
              <a:srgbClr val="E63946"/>
            </a:solidFill>
            <a:prstDash val="solid"/>
          </a:ln>
        </p:spPr>
        <p:txBody>
          <a:bodyPr/>
          <a:p/>
        </p:txBody>
      </p:sp>
      <p:sp>
        <p:nvSpPr>
          <p:cNvPr id="31" name="Text 29"/>
          <p:cNvSpPr/>
          <p:nvPr/>
        </p:nvSpPr>
        <p:spPr>
          <a:xfrm>
            <a:off x="3602736" y="2688336"/>
            <a:ext cx="2212848" cy="292608"/>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Email marketing: </a:t>
            </a:r>
            <a:r>
              <a:rPr lang="en-US" sz="1400" dirty="0" smtClean="0">
                <a:solidFill>
                  <a:srgbClr val="D0D6EA"/>
                </a:solidFill>
                <a:latin typeface="Century Gothic"/>
              </a:rPr>
              <a:t>150</a:t>
            </a:r>
            <a:r>
              <a:rPr lang="en-US" sz="1400" dirty="0" smtClean="0">
                <a:solidFill>
                  <a:srgbClr val="D0D6EA"/>
                </a:solidFill>
                <a:latin typeface="Century Gothic"/>
              </a:rPr>
              <a:t>K–250K </a:t>
            </a:r>
            <a:r>
              <a:rPr lang="en-US" sz="1400" dirty="0">
                <a:solidFill>
                  <a:srgbClr val="D0D6EA"/>
                </a:solidFill>
                <a:latin typeface="Century Gothic"/>
              </a:rPr>
              <a:t>reach</a:t>
            </a:r>
            <a:endParaRPr lang="en-US" sz="911" dirty="0"/>
          </a:p>
        </p:txBody>
      </p:sp>
      <p:sp>
        <p:nvSpPr>
          <p:cNvPr id="32" name="Shape 30"/>
          <p:cNvSpPr/>
          <p:nvPr/>
        </p:nvSpPr>
        <p:spPr>
          <a:xfrm>
            <a:off x="3438144" y="3108960"/>
            <a:ext cx="91440" cy="91440"/>
          </a:xfrm>
          <a:prstGeom prst="ellipse">
            <a:avLst/>
          </a:prstGeom>
          <a:solidFill>
            <a:srgbClr val="E63946"/>
          </a:solidFill>
          <a:ln w="12700">
            <a:solidFill>
              <a:srgbClr val="E63946"/>
            </a:solidFill>
            <a:prstDash val="solid"/>
          </a:ln>
        </p:spPr>
        <p:txBody>
          <a:bodyPr/>
          <a:p/>
        </p:txBody>
      </p:sp>
      <p:sp>
        <p:nvSpPr>
          <p:cNvPr id="33" name="Text 31"/>
          <p:cNvSpPr/>
          <p:nvPr/>
        </p:nvSpPr>
        <p:spPr>
          <a:xfrm>
            <a:off x="3602736" y="3026664"/>
            <a:ext cx="2212848" cy="292608"/>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SMS and WhatsApp campaigns</a:t>
            </a:r>
            <a:endParaRPr lang="en-US" sz="911" dirty="0"/>
          </a:p>
        </p:txBody>
      </p:sp>
      <p:sp>
        <p:nvSpPr>
          <p:cNvPr id="34" name="Shape 32"/>
          <p:cNvSpPr/>
          <p:nvPr/>
        </p:nvSpPr>
        <p:spPr>
          <a:xfrm>
            <a:off x="3438144" y="3447288"/>
            <a:ext cx="91440" cy="91440"/>
          </a:xfrm>
          <a:prstGeom prst="ellipse">
            <a:avLst/>
          </a:prstGeom>
          <a:solidFill>
            <a:srgbClr val="E63946"/>
          </a:solidFill>
          <a:ln w="12700">
            <a:solidFill>
              <a:srgbClr val="E63946"/>
            </a:solidFill>
            <a:prstDash val="solid"/>
          </a:ln>
        </p:spPr>
        <p:txBody>
          <a:bodyPr/>
          <a:p/>
        </p:txBody>
      </p:sp>
      <p:sp>
        <p:nvSpPr>
          <p:cNvPr id="35" name="Text 33"/>
          <p:cNvSpPr/>
          <p:nvPr/>
        </p:nvSpPr>
        <p:spPr>
          <a:xfrm>
            <a:off x="3602736" y="3364992"/>
            <a:ext cx="2212848" cy="292608"/>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8 graphic designs</a:t>
            </a:r>
            <a:endParaRPr lang="en-US" sz="911" dirty="0"/>
          </a:p>
        </p:txBody>
      </p:sp>
      <p:sp>
        <p:nvSpPr>
          <p:cNvPr id="36" name="Shape 34"/>
          <p:cNvSpPr/>
          <p:nvPr/>
        </p:nvSpPr>
        <p:spPr>
          <a:xfrm>
            <a:off x="3438144" y="3785616"/>
            <a:ext cx="91440" cy="91440"/>
          </a:xfrm>
          <a:prstGeom prst="ellipse">
            <a:avLst/>
          </a:prstGeom>
          <a:solidFill>
            <a:srgbClr val="E63946"/>
          </a:solidFill>
          <a:ln w="12700">
            <a:solidFill>
              <a:srgbClr val="E63946"/>
            </a:solidFill>
            <a:prstDash val="solid"/>
          </a:ln>
        </p:spPr>
        <p:txBody>
          <a:bodyPr/>
          <a:p/>
        </p:txBody>
      </p:sp>
      <p:sp>
        <p:nvSpPr>
          <p:cNvPr id="37" name="Text 35"/>
          <p:cNvSpPr/>
          <p:nvPr/>
        </p:nvSpPr>
        <p:spPr>
          <a:xfrm>
            <a:off x="3602736" y="3703320"/>
            <a:ext cx="2212848" cy="292608"/>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MediaHub tracking dashboard</a:t>
            </a:r>
            <a:endParaRPr lang="en-US" sz="911" dirty="0"/>
          </a:p>
        </p:txBody>
      </p:sp>
      <p:sp>
        <p:nvSpPr>
          <p:cNvPr id="38" name="Shape 36"/>
          <p:cNvSpPr/>
          <p:nvPr/>
        </p:nvSpPr>
        <p:spPr>
          <a:xfrm>
            <a:off x="3438144" y="4123944"/>
            <a:ext cx="91440" cy="91440"/>
          </a:xfrm>
          <a:prstGeom prst="ellipse">
            <a:avLst/>
          </a:prstGeom>
          <a:solidFill>
            <a:srgbClr val="E63946"/>
          </a:solidFill>
          <a:ln w="12700">
            <a:solidFill>
              <a:srgbClr val="E63946"/>
            </a:solidFill>
            <a:prstDash val="solid"/>
          </a:ln>
        </p:spPr>
        <p:txBody>
          <a:bodyPr/>
          <a:p/>
        </p:txBody>
      </p:sp>
      <p:sp>
        <p:nvSpPr>
          <p:cNvPr id="39" name="Text 37"/>
          <p:cNvSpPr/>
          <p:nvPr/>
        </p:nvSpPr>
        <p:spPr>
          <a:xfrm>
            <a:off x="3602736" y="4041648"/>
            <a:ext cx="2212848" cy="292608"/>
          </a:xfrm>
          <a:prstGeom prst="rect">
            <a:avLst/>
          </a:prstGeom>
          <a:noFill/>
          <a:ln/>
        </p:spPr>
        <p:txBody>
          <a:bodyPr wrap="square" lIns="0" tIns="0" rIns="0" bIns="0" rtlCol="0" anchor="ctr"/>
          <a:lstStyle/>
          <a:p>
            <a:pPr marL="0" indent="0">
              <a:buNone/>
            </a:pPr>
            <a:r>
              <a:rPr lang="en-US" sz="1400" dirty="0">
                <a:solidFill>
                  <a:srgbClr val="D0D6EA"/>
                </a:solidFill>
                <a:latin typeface="Century Gothic"/>
              </a:rPr>
              <a:t>Free newspaper access</a:t>
            </a:r>
            <a:endParaRPr lang="en-US" sz="911" dirty="0"/>
          </a:p>
        </p:txBody>
      </p:sp>
      <p:sp>
        <p:nvSpPr>
          <p:cNvPr id="40" name="Shape 38"/>
          <p:cNvSpPr/>
          <p:nvPr/>
        </p:nvSpPr>
        <p:spPr>
          <a:xfrm>
            <a:off x="6135624" y="1536192"/>
            <a:ext cx="2724912" cy="3200400"/>
          </a:xfrm>
          <a:prstGeom prst="roundRect">
            <a:avLst>
              <a:gd name="adj" fmla="val 4027"/>
            </a:avLst>
          </a:prstGeom>
          <a:solidFill>
            <a:srgbClr val="FFFFFF"/>
          </a:solidFill>
          <a:ln w="12700">
            <a:solidFill>
              <a:srgbClr val="E0E4EF"/>
            </a:solidFill>
            <a:prstDash val="solid"/>
          </a:ln>
          <a:effectLst>
            <a:outerShdw blurRad="127000" dist="38100" dir="2700000" algn="bl" rotWithShape="0">
              <a:srgbClr val="000000">
                <a:alpha val="13000"/>
              </a:srgbClr>
            </a:outerShdw>
          </a:effectLst>
        </p:spPr>
        <p:txBody>
          <a:bodyPr/>
          <a:p/>
        </p:txBody>
      </p:sp>
      <p:sp>
        <p:nvSpPr>
          <p:cNvPr id="41" name="Shape 39"/>
          <p:cNvSpPr/>
          <p:nvPr/>
        </p:nvSpPr>
        <p:spPr>
          <a:xfrm>
            <a:off x="6318504" y="1737360"/>
            <a:ext cx="201168" cy="201168"/>
          </a:xfrm>
          <a:prstGeom prst="ellipse">
            <a:avLst/>
          </a:prstGeom>
          <a:solidFill>
            <a:srgbClr val="059669"/>
          </a:solidFill>
          <a:ln w="12700">
            <a:solidFill>
              <a:srgbClr val="059669"/>
            </a:solidFill>
            <a:prstDash val="solid"/>
          </a:ln>
        </p:spPr>
        <p:txBody>
          <a:bodyPr/>
          <a:p/>
        </p:txBody>
      </p:sp>
      <p:sp>
        <p:nvSpPr>
          <p:cNvPr id="42" name="Text 40"/>
          <p:cNvSpPr/>
          <p:nvPr/>
        </p:nvSpPr>
        <p:spPr>
          <a:xfrm>
            <a:off x="6611112" y="1719072"/>
            <a:ext cx="2103120" cy="256032"/>
          </a:xfrm>
          <a:prstGeom prst="rect">
            <a:avLst/>
          </a:prstGeom>
          <a:noFill/>
          <a:ln/>
        </p:spPr>
        <p:txBody>
          <a:bodyPr wrap="square" lIns="0" tIns="0" rIns="0" bIns="0" rtlCol="0" anchor="ctr"/>
          <a:lstStyle/>
          <a:p>
            <a:pPr marL="0" indent="0" algn="l">
              <a:buNone/>
            </a:pPr>
            <a:r>
              <a:rPr lang="en-US" sz="1400" b="1" kern="0" spc="100" dirty="0">
                <a:solidFill>
                  <a:srgbClr val="0D0D0D"/>
                </a:solidFill>
                <a:latin typeface="Century Gothic"/>
              </a:rPr>
              <a:t>ENTERPRISE</a:t>
            </a:r>
            <a:endParaRPr lang="en-US" sz="1012" dirty="0"/>
          </a:p>
        </p:txBody>
      </p:sp>
      <p:sp>
        <p:nvSpPr>
          <p:cNvPr id="43" name="Text 41"/>
          <p:cNvSpPr/>
          <p:nvPr/>
        </p:nvSpPr>
        <p:spPr>
          <a:xfrm>
            <a:off x="6300216" y="2029968"/>
            <a:ext cx="1554480" cy="502920"/>
          </a:xfrm>
          <a:prstGeom prst="rect">
            <a:avLst/>
          </a:prstGeom>
          <a:noFill/>
          <a:ln/>
        </p:spPr>
        <p:txBody>
          <a:bodyPr wrap="square" lIns="0" tIns="0" rIns="0" bIns="0" rtlCol="0" anchor="ctr"/>
          <a:lstStyle/>
          <a:p>
            <a:pPr marL="0" indent="0">
              <a:buNone/>
            </a:pPr>
            <a:r>
              <a:rPr lang="en-US" sz="2400" b="1" dirty="0">
                <a:solidFill>
                  <a:srgbClr val="059669"/>
                </a:solidFill>
                <a:latin typeface="Century Gothic"/>
              </a:rPr>
              <a:t>$349</a:t>
            </a:r>
            <a:endParaRPr lang="en-US" sz="3036" dirty="0"/>
          </a:p>
        </p:txBody>
      </p:sp>
      <p:sp>
        <p:nvSpPr>
          <p:cNvPr id="44" name="Text 42"/>
          <p:cNvSpPr/>
          <p:nvPr/>
        </p:nvSpPr>
        <p:spPr>
          <a:xfrm>
            <a:off x="7324344" y="2304288"/>
            <a:ext cx="914400" cy="256032"/>
          </a:xfrm>
          <a:prstGeom prst="rect">
            <a:avLst/>
          </a:prstGeom>
          <a:noFill/>
          <a:ln/>
        </p:spPr>
        <p:txBody>
          <a:bodyPr wrap="square" lIns="0" tIns="0" rIns="0" bIns="0" rtlCol="0" anchor="ctr"/>
          <a:lstStyle/>
          <a:p>
            <a:pPr marL="0" indent="0">
              <a:buNone/>
            </a:pPr>
            <a:r>
              <a:rPr lang="en-US" sz="1535" dirty="0">
                <a:solidFill>
                  <a:srgbClr val="64748B"/>
                </a:solidFill>
                <a:latin typeface="Century Gothic"/>
              </a:rPr>
              <a:t>/ month</a:t>
            </a:r>
            <a:endParaRPr lang="en-US" sz="1113" dirty="0"/>
          </a:p>
        </p:txBody>
      </p:sp>
      <p:sp>
        <p:nvSpPr>
          <p:cNvPr id="45" name="Shape 43"/>
          <p:cNvSpPr/>
          <p:nvPr/>
        </p:nvSpPr>
        <p:spPr>
          <a:xfrm>
            <a:off x="6300216" y="2615184"/>
            <a:ext cx="2395728" cy="16459"/>
          </a:xfrm>
          <a:prstGeom prst="rect">
            <a:avLst/>
          </a:prstGeom>
          <a:solidFill>
            <a:srgbClr val="E0E4EF"/>
          </a:solidFill>
          <a:ln w="12700">
            <a:solidFill>
              <a:srgbClr val="E0E4EF"/>
            </a:solidFill>
            <a:prstDash val="solid"/>
          </a:ln>
        </p:spPr>
        <p:txBody>
          <a:bodyPr/>
          <a:p/>
        </p:txBody>
      </p:sp>
      <p:sp>
        <p:nvSpPr>
          <p:cNvPr id="46" name="Shape 44"/>
          <p:cNvSpPr/>
          <p:nvPr/>
        </p:nvSpPr>
        <p:spPr>
          <a:xfrm>
            <a:off x="6300216" y="2770632"/>
            <a:ext cx="91440" cy="91440"/>
          </a:xfrm>
          <a:prstGeom prst="ellipse">
            <a:avLst/>
          </a:prstGeom>
          <a:solidFill>
            <a:srgbClr val="059669"/>
          </a:solidFill>
          <a:ln w="12700">
            <a:solidFill>
              <a:srgbClr val="059669"/>
            </a:solidFill>
            <a:prstDash val="solid"/>
          </a:ln>
        </p:spPr>
        <p:txBody>
          <a:bodyPr/>
          <a:p/>
        </p:txBody>
      </p:sp>
      <p:sp>
        <p:nvSpPr>
          <p:cNvPr id="47" name="Text 45"/>
          <p:cNvSpPr/>
          <p:nvPr/>
        </p:nvSpPr>
        <p:spPr>
          <a:xfrm>
            <a:off x="6464808" y="2688336"/>
            <a:ext cx="2212848" cy="292608"/>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Priority newspaper advertising</a:t>
            </a:r>
            <a:endParaRPr lang="en-US" sz="911" dirty="0"/>
          </a:p>
        </p:txBody>
      </p:sp>
      <p:sp>
        <p:nvSpPr>
          <p:cNvPr id="48" name="Shape 46"/>
          <p:cNvSpPr/>
          <p:nvPr/>
        </p:nvSpPr>
        <p:spPr>
          <a:xfrm>
            <a:off x="6300216" y="3108960"/>
            <a:ext cx="91440" cy="91440"/>
          </a:xfrm>
          <a:prstGeom prst="ellipse">
            <a:avLst/>
          </a:prstGeom>
          <a:solidFill>
            <a:srgbClr val="059669"/>
          </a:solidFill>
          <a:ln w="12700">
            <a:solidFill>
              <a:srgbClr val="059669"/>
            </a:solidFill>
            <a:prstDash val="solid"/>
          </a:ln>
        </p:spPr>
        <p:txBody>
          <a:bodyPr/>
          <a:p/>
        </p:txBody>
      </p:sp>
      <p:sp>
        <p:nvSpPr>
          <p:cNvPr id="49" name="Text 47"/>
          <p:cNvSpPr/>
          <p:nvPr/>
        </p:nvSpPr>
        <p:spPr>
          <a:xfrm>
            <a:off x="6464808" y="3026664"/>
            <a:ext cx="2212848" cy="292608"/>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Email marketing: </a:t>
            </a:r>
            <a:r>
              <a:rPr lang="en-US" sz="1400" dirty="0" smtClean="0">
                <a:solidFill>
                  <a:srgbClr val="0D0D0D"/>
                </a:solidFill>
                <a:latin typeface="Century Gothic"/>
              </a:rPr>
              <a:t>25</a:t>
            </a:r>
            <a:r>
              <a:rPr lang="en-US" sz="1400" dirty="0" smtClean="0">
                <a:solidFill>
                  <a:srgbClr val="0D0D0D"/>
                </a:solidFill>
                <a:latin typeface="Century Gothic"/>
              </a:rPr>
              <a:t>0K–500K </a:t>
            </a:r>
            <a:r>
              <a:rPr lang="en-US" sz="1400" dirty="0">
                <a:solidFill>
                  <a:srgbClr val="0D0D0D"/>
                </a:solidFill>
                <a:latin typeface="Century Gothic"/>
              </a:rPr>
              <a:t>reach</a:t>
            </a:r>
            <a:endParaRPr lang="en-US" sz="911" dirty="0"/>
          </a:p>
        </p:txBody>
      </p:sp>
      <p:sp>
        <p:nvSpPr>
          <p:cNvPr id="50" name="Shape 48"/>
          <p:cNvSpPr/>
          <p:nvPr/>
        </p:nvSpPr>
        <p:spPr>
          <a:xfrm>
            <a:off x="6300216" y="3447288"/>
            <a:ext cx="91440" cy="91440"/>
          </a:xfrm>
          <a:prstGeom prst="ellipse">
            <a:avLst/>
          </a:prstGeom>
          <a:solidFill>
            <a:srgbClr val="059669"/>
          </a:solidFill>
          <a:ln w="12700">
            <a:solidFill>
              <a:srgbClr val="059669"/>
            </a:solidFill>
            <a:prstDash val="solid"/>
          </a:ln>
        </p:spPr>
        <p:txBody>
          <a:bodyPr/>
          <a:p/>
        </p:txBody>
      </p:sp>
      <p:sp>
        <p:nvSpPr>
          <p:cNvPr id="51" name="Text 49"/>
          <p:cNvSpPr/>
          <p:nvPr/>
        </p:nvSpPr>
        <p:spPr>
          <a:xfrm>
            <a:off x="6464808" y="3364992"/>
            <a:ext cx="2212848" cy="292608"/>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WhatsApp engagement campaigns</a:t>
            </a:r>
            <a:endParaRPr lang="en-US" sz="911" dirty="0"/>
          </a:p>
        </p:txBody>
      </p:sp>
      <p:sp>
        <p:nvSpPr>
          <p:cNvPr id="52" name="Shape 50"/>
          <p:cNvSpPr/>
          <p:nvPr/>
        </p:nvSpPr>
        <p:spPr>
          <a:xfrm>
            <a:off x="6300216" y="3785616"/>
            <a:ext cx="91440" cy="91440"/>
          </a:xfrm>
          <a:prstGeom prst="ellipse">
            <a:avLst/>
          </a:prstGeom>
          <a:solidFill>
            <a:srgbClr val="059669"/>
          </a:solidFill>
          <a:ln w="12700">
            <a:solidFill>
              <a:srgbClr val="059669"/>
            </a:solidFill>
            <a:prstDash val="solid"/>
          </a:ln>
        </p:spPr>
        <p:txBody>
          <a:bodyPr/>
          <a:p/>
        </p:txBody>
      </p:sp>
      <p:sp>
        <p:nvSpPr>
          <p:cNvPr id="53" name="Text 51"/>
          <p:cNvSpPr/>
          <p:nvPr/>
        </p:nvSpPr>
        <p:spPr>
          <a:xfrm>
            <a:off x="6464808" y="3703320"/>
            <a:ext cx="2212848" cy="292608"/>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Flowmark automation access</a:t>
            </a:r>
            <a:endParaRPr lang="en-US" sz="911" dirty="0"/>
          </a:p>
        </p:txBody>
      </p:sp>
      <p:sp>
        <p:nvSpPr>
          <p:cNvPr id="54" name="Shape 52"/>
          <p:cNvSpPr/>
          <p:nvPr/>
        </p:nvSpPr>
        <p:spPr>
          <a:xfrm>
            <a:off x="6300216" y="4123944"/>
            <a:ext cx="91440" cy="91440"/>
          </a:xfrm>
          <a:prstGeom prst="ellipse">
            <a:avLst/>
          </a:prstGeom>
          <a:solidFill>
            <a:srgbClr val="059669"/>
          </a:solidFill>
          <a:ln w="12700">
            <a:solidFill>
              <a:srgbClr val="059669"/>
            </a:solidFill>
            <a:prstDash val="solid"/>
          </a:ln>
        </p:spPr>
        <p:txBody>
          <a:bodyPr/>
          <a:p/>
        </p:txBody>
      </p:sp>
      <p:sp>
        <p:nvSpPr>
          <p:cNvPr id="55" name="Text 53"/>
          <p:cNvSpPr/>
          <p:nvPr/>
        </p:nvSpPr>
        <p:spPr>
          <a:xfrm>
            <a:off x="6464808" y="4041648"/>
            <a:ext cx="2212848" cy="292608"/>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Advanced analytics suite</a:t>
            </a:r>
            <a:endParaRPr lang="en-US" sz="911" dirty="0"/>
          </a:p>
        </p:txBody>
      </p:sp>
      <p:sp>
        <p:nvSpPr>
          <p:cNvPr id="56" name="Shape 54"/>
          <p:cNvSpPr/>
          <p:nvPr/>
        </p:nvSpPr>
        <p:spPr>
          <a:xfrm>
            <a:off x="6300216" y="4462272"/>
            <a:ext cx="91440" cy="91440"/>
          </a:xfrm>
          <a:prstGeom prst="ellipse">
            <a:avLst/>
          </a:prstGeom>
          <a:solidFill>
            <a:srgbClr val="059669"/>
          </a:solidFill>
          <a:ln w="12700">
            <a:solidFill>
              <a:srgbClr val="059669"/>
            </a:solidFill>
            <a:prstDash val="solid"/>
          </a:ln>
        </p:spPr>
        <p:txBody>
          <a:bodyPr/>
          <a:p/>
        </p:txBody>
      </p:sp>
      <p:sp>
        <p:nvSpPr>
          <p:cNvPr id="57" name="Text 55"/>
          <p:cNvSpPr/>
          <p:nvPr/>
        </p:nvSpPr>
        <p:spPr>
          <a:xfrm>
            <a:off x="6464808" y="4379976"/>
            <a:ext cx="2212848" cy="292608"/>
          </a:xfrm>
          <a:prstGeom prst="rect">
            <a:avLst/>
          </a:prstGeom>
          <a:noFill/>
          <a:ln/>
        </p:spPr>
        <p:txBody>
          <a:bodyPr wrap="square" lIns="0" tIns="0" rIns="0" bIns="0" rtlCol="0" anchor="ctr"/>
          <a:lstStyle/>
          <a:p>
            <a:pPr marL="0" indent="0">
              <a:buNone/>
            </a:pPr>
            <a:r>
              <a:rPr lang="en-US" sz="1400" dirty="0">
                <a:solidFill>
                  <a:srgbClr val="0D0D0D"/>
                </a:solidFill>
                <a:latin typeface="Century Gothic"/>
              </a:rPr>
              <a:t>MediaHub monitoring</a:t>
            </a:r>
            <a:endParaRPr lang="en-US" sz="911" dirty="0"/>
          </a:p>
        </p:txBody>
      </p:sp>
      <p:sp>
        <p:nvSpPr>
          <p:cNvPr id="58" name="Shape 56"/>
          <p:cNvSpPr/>
          <p:nvPr/>
        </p:nvSpPr>
        <p:spPr>
          <a:xfrm>
            <a:off x="0" y="4892040"/>
            <a:ext cx="9144000" cy="251460"/>
          </a:xfrm>
          <a:prstGeom prst="rect">
            <a:avLst/>
          </a:prstGeom>
          <a:solidFill>
            <a:srgbClr val="EAECF4"/>
          </a:solidFill>
          <a:ln w="12700">
            <a:solidFill>
              <a:srgbClr val="EAECF4"/>
            </a:solidFill>
            <a:prstDash val="solid"/>
          </a:ln>
        </p:spPr>
        <p:txBody>
          <a:bodyPr/>
          <a:p/>
        </p:txBody>
      </p:sp>
      <p:sp>
        <p:nvSpPr>
          <p:cNvPr id="59" name="Text 57"/>
          <p:cNvSpPr/>
          <p:nvPr/>
        </p:nvSpPr>
        <p:spPr>
          <a:xfrm>
            <a:off x="411480" y="4892040"/>
            <a:ext cx="6400800" cy="251460"/>
          </a:xfrm>
          <a:prstGeom prst="rect">
            <a:avLst/>
          </a:prstGeom>
          <a:noFill/>
          <a:ln/>
        </p:spPr>
        <p:txBody>
          <a:bodyPr wrap="square" lIns="0" tIns="0" rIns="0" bIns="0" rtlCol="0" anchor="ctr"/>
          <a:lstStyle/>
          <a:p>
            <a:pPr marL="0" indent="0" algn="l">
              <a:buNone/>
            </a:pPr>
            <a:r>
              <a:rPr lang="en-US" sz="1400" dirty="0">
                <a:solidFill>
                  <a:srgbClr val="64748B"/>
                </a:solidFill>
                <a:latin typeface="Century Gothic"/>
              </a:rPr>
              <a:t>adspaces.co.zw  ·  info@adspaces.co.zw  ·  Harare, Zimbabwe</a:t>
            </a:r>
            <a:endParaRPr lang="en-US" sz="708"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entury Gothic"/>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entury Gothic"/>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1222</Words>
  <Application>Microsoft Office PowerPoint</Application>
  <PresentationFormat>On-screen Show (16:9)</PresentationFormat>
  <Paragraphs>339</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Simba</cp:lastModifiedBy>
  <cp:revision>4</cp:revision>
  <dcterms:created xsi:type="dcterms:W3CDTF">2026-06-10T18:29:25Z</dcterms:created>
  <dcterms:modified xsi:type="dcterms:W3CDTF">2026-06-11T06:00:24Z</dcterms:modified>
</cp:coreProperties>
</file>